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43"/>
  </p:notesMasterIdLst>
  <p:sldIdLst>
    <p:sldId id="256" r:id="rId5"/>
    <p:sldId id="363" r:id="rId6"/>
    <p:sldId id="402" r:id="rId7"/>
    <p:sldId id="2818" r:id="rId8"/>
    <p:sldId id="442" r:id="rId9"/>
    <p:sldId id="3058" r:id="rId10"/>
    <p:sldId id="3059" r:id="rId11"/>
    <p:sldId id="3061" r:id="rId12"/>
    <p:sldId id="3062" r:id="rId13"/>
    <p:sldId id="3026" r:id="rId14"/>
    <p:sldId id="3065" r:id="rId15"/>
    <p:sldId id="3071" r:id="rId16"/>
    <p:sldId id="3037" r:id="rId17"/>
    <p:sldId id="3038" r:id="rId18"/>
    <p:sldId id="3066" r:id="rId19"/>
    <p:sldId id="3067" r:id="rId20"/>
    <p:sldId id="3068" r:id="rId21"/>
    <p:sldId id="3069" r:id="rId22"/>
    <p:sldId id="3041" r:id="rId23"/>
    <p:sldId id="3070" r:id="rId24"/>
    <p:sldId id="3039" r:id="rId25"/>
    <p:sldId id="396" r:id="rId26"/>
    <p:sldId id="265" r:id="rId27"/>
    <p:sldId id="269" r:id="rId28"/>
    <p:sldId id="435" r:id="rId29"/>
    <p:sldId id="3043" r:id="rId30"/>
    <p:sldId id="3044" r:id="rId31"/>
    <p:sldId id="3045" r:id="rId32"/>
    <p:sldId id="3048" r:id="rId33"/>
    <p:sldId id="3051" r:id="rId34"/>
    <p:sldId id="3052" r:id="rId35"/>
    <p:sldId id="3053" r:id="rId36"/>
    <p:sldId id="399" r:id="rId37"/>
    <p:sldId id="3054" r:id="rId38"/>
    <p:sldId id="3055" r:id="rId39"/>
    <p:sldId id="3056" r:id="rId40"/>
    <p:sldId id="401" r:id="rId41"/>
    <p:sldId id="264" r:id="rId42"/>
  </p:sldIdLst>
  <p:sldSz cx="12192000" cy="6858000"/>
  <p:notesSz cx="6858000" cy="9144000"/>
  <p:embeddedFontLst>
    <p:embeddedFont>
      <p:font typeface="Cambria Math" panose="02040503050406030204" pitchFamily="18" charset="0"/>
      <p:regular r:id="rId44"/>
    </p:embeddedFont>
    <p:embeddedFont>
      <p:font typeface="Verdana" panose="020B0604030504040204" pitchFamily="34" charset="0"/>
      <p:regular r:id="rId45"/>
      <p:bold r:id="rId46"/>
      <p:italic r:id="rId47"/>
      <p:boldItalic r:id="rId48"/>
    </p:embeddedFont>
  </p:embeddedFontLst>
  <p:custDataLst>
    <p:tags r:id="rId49"/>
  </p:custDataLst>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9933"/>
    <a:srgbClr val="1B2BA5"/>
    <a:srgbClr val="990099"/>
    <a:srgbClr val="FF9900"/>
    <a:srgbClr val="B2DF41"/>
    <a:srgbClr val="B5E63A"/>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30AFF-1D77-4492-80F2-A4F968E95FB3}" v="27" dt="2024-12-17T20:57:42.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349" autoAdjust="0"/>
  </p:normalViewPr>
  <p:slideViewPr>
    <p:cSldViewPr snapToGrid="0">
      <p:cViewPr varScale="1">
        <p:scale>
          <a:sx n="69" d="100"/>
          <a:sy n="69" d="100"/>
        </p:scale>
        <p:origin x="2154" y="60"/>
      </p:cViewPr>
      <p:guideLst>
        <p:guide orient="horz" pos="2160"/>
        <p:guide pos="3840"/>
      </p:guideLst>
    </p:cSldViewPr>
  </p:slideViewPr>
  <p:notesTextViewPr>
    <p:cViewPr>
      <p:scale>
        <a:sx n="1" d="1"/>
        <a:sy n="1" d="1"/>
      </p:scale>
      <p:origin x="0" y="0"/>
    </p:cViewPr>
  </p:notesTextViewPr>
  <p:sorterViewPr>
    <p:cViewPr>
      <p:scale>
        <a:sx n="100" d="100"/>
        <a:sy n="100" d="100"/>
      </p:scale>
      <p:origin x="0" y="-2021"/>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eva Šakena" userId="a4fe58c2-c692-4c3c-837a-390aebb8a419" providerId="ADAL" clId="{6491BF96-F5DF-4DCE-803C-CE387E8E13DC}"/>
    <pc:docChg chg="modSld">
      <pc:chgData name="Ieva Šakena" userId="a4fe58c2-c692-4c3c-837a-390aebb8a419" providerId="ADAL" clId="{6491BF96-F5DF-4DCE-803C-CE387E8E13DC}" dt="2024-12-17T21:07:46.424" v="37" actId="6549"/>
      <pc:docMkLst>
        <pc:docMk/>
      </pc:docMkLst>
      <pc:sldChg chg="modNotesTx">
        <pc:chgData name="Ieva Šakena" userId="a4fe58c2-c692-4c3c-837a-390aebb8a419" providerId="ADAL" clId="{6491BF96-F5DF-4DCE-803C-CE387E8E13DC}" dt="2024-12-17T21:07:46.424" v="37" actId="6549"/>
        <pc:sldMkLst>
          <pc:docMk/>
          <pc:sldMk cId="2886708472" sldId="265"/>
        </pc:sldMkLst>
      </pc:sldChg>
      <pc:sldChg chg="modNotesTx">
        <pc:chgData name="Ieva Šakena" userId="a4fe58c2-c692-4c3c-837a-390aebb8a419" providerId="ADAL" clId="{6491BF96-F5DF-4DCE-803C-CE387E8E13DC}" dt="2024-12-17T21:06:41.048" v="21" actId="6549"/>
        <pc:sldMkLst>
          <pc:docMk/>
          <pc:sldMk cId="3278105088" sldId="269"/>
        </pc:sldMkLst>
      </pc:sldChg>
      <pc:sldChg chg="modNotesTx">
        <pc:chgData name="Ieva Šakena" userId="a4fe58c2-c692-4c3c-837a-390aebb8a419" providerId="ADAL" clId="{6491BF96-F5DF-4DCE-803C-CE387E8E13DC}" dt="2024-12-17T21:07:09.008" v="30" actId="6549"/>
        <pc:sldMkLst>
          <pc:docMk/>
          <pc:sldMk cId="0" sldId="399"/>
        </pc:sldMkLst>
      </pc:sldChg>
      <pc:sldChg chg="modNotesTx">
        <pc:chgData name="Ieva Šakena" userId="a4fe58c2-c692-4c3c-837a-390aebb8a419" providerId="ADAL" clId="{6491BF96-F5DF-4DCE-803C-CE387E8E13DC}" dt="2024-12-17T21:07:25.792" v="35" actId="6549"/>
        <pc:sldMkLst>
          <pc:docMk/>
          <pc:sldMk cId="1852905586" sldId="401"/>
        </pc:sldMkLst>
      </pc:sldChg>
      <pc:sldChg chg="modNotesTx">
        <pc:chgData name="Ieva Šakena" userId="a4fe58c2-c692-4c3c-837a-390aebb8a419" providerId="ADAL" clId="{6491BF96-F5DF-4DCE-803C-CE387E8E13DC}" dt="2024-12-17T21:05:16.623" v="0" actId="6549"/>
        <pc:sldMkLst>
          <pc:docMk/>
          <pc:sldMk cId="388292930" sldId="402"/>
        </pc:sldMkLst>
      </pc:sldChg>
      <pc:sldChg chg="modNotesTx">
        <pc:chgData name="Ieva Šakena" userId="a4fe58c2-c692-4c3c-837a-390aebb8a419" providerId="ADAL" clId="{6491BF96-F5DF-4DCE-803C-CE387E8E13DC}" dt="2024-12-17T21:06:45.030" v="22" actId="6549"/>
        <pc:sldMkLst>
          <pc:docMk/>
          <pc:sldMk cId="2401561249" sldId="435"/>
        </pc:sldMkLst>
      </pc:sldChg>
      <pc:sldChg chg="modNotesTx">
        <pc:chgData name="Ieva Šakena" userId="a4fe58c2-c692-4c3c-837a-390aebb8a419" providerId="ADAL" clId="{6491BF96-F5DF-4DCE-803C-CE387E8E13DC}" dt="2024-12-17T21:05:23.849" v="2" actId="6549"/>
        <pc:sldMkLst>
          <pc:docMk/>
          <pc:sldMk cId="1678355776" sldId="442"/>
        </pc:sldMkLst>
      </pc:sldChg>
      <pc:sldChg chg="modNotesTx">
        <pc:chgData name="Ieva Šakena" userId="a4fe58c2-c692-4c3c-837a-390aebb8a419" providerId="ADAL" clId="{6491BF96-F5DF-4DCE-803C-CE387E8E13DC}" dt="2024-12-17T21:05:20.833" v="1" actId="6549"/>
        <pc:sldMkLst>
          <pc:docMk/>
          <pc:sldMk cId="1670824988" sldId="2818"/>
        </pc:sldMkLst>
      </pc:sldChg>
      <pc:sldChg chg="modNotesTx">
        <pc:chgData name="Ieva Šakena" userId="a4fe58c2-c692-4c3c-837a-390aebb8a419" providerId="ADAL" clId="{6491BF96-F5DF-4DCE-803C-CE387E8E13DC}" dt="2024-12-17T21:05:42.755" v="7" actId="6549"/>
        <pc:sldMkLst>
          <pc:docMk/>
          <pc:sldMk cId="2639438171" sldId="3026"/>
        </pc:sldMkLst>
      </pc:sldChg>
      <pc:sldChg chg="modNotesTx">
        <pc:chgData name="Ieva Šakena" userId="a4fe58c2-c692-4c3c-837a-390aebb8a419" providerId="ADAL" clId="{6491BF96-F5DF-4DCE-803C-CE387E8E13DC}" dt="2024-12-17T21:06:02.056" v="11" actId="6549"/>
        <pc:sldMkLst>
          <pc:docMk/>
          <pc:sldMk cId="1136755727" sldId="3037"/>
        </pc:sldMkLst>
      </pc:sldChg>
      <pc:sldChg chg="modNotesTx">
        <pc:chgData name="Ieva Šakena" userId="a4fe58c2-c692-4c3c-837a-390aebb8a419" providerId="ADAL" clId="{6491BF96-F5DF-4DCE-803C-CE387E8E13DC}" dt="2024-12-17T21:06:11.591" v="13" actId="6549"/>
        <pc:sldMkLst>
          <pc:docMk/>
          <pc:sldMk cId="1589479018" sldId="3038"/>
        </pc:sldMkLst>
      </pc:sldChg>
      <pc:sldChg chg="modNotesTx">
        <pc:chgData name="Ieva Šakena" userId="a4fe58c2-c692-4c3c-837a-390aebb8a419" providerId="ADAL" clId="{6491BF96-F5DF-4DCE-803C-CE387E8E13DC}" dt="2024-12-17T21:06:36.821" v="20" actId="6549"/>
        <pc:sldMkLst>
          <pc:docMk/>
          <pc:sldMk cId="1455443674" sldId="3039"/>
        </pc:sldMkLst>
      </pc:sldChg>
      <pc:sldChg chg="modNotesTx">
        <pc:chgData name="Ieva Šakena" userId="a4fe58c2-c692-4c3c-837a-390aebb8a419" providerId="ADAL" clId="{6491BF96-F5DF-4DCE-803C-CE387E8E13DC}" dt="2024-12-17T21:06:31.610" v="18" actId="6549"/>
        <pc:sldMkLst>
          <pc:docMk/>
          <pc:sldMk cId="2539998760" sldId="3041"/>
        </pc:sldMkLst>
      </pc:sldChg>
      <pc:sldChg chg="modNotesTx">
        <pc:chgData name="Ieva Šakena" userId="a4fe58c2-c692-4c3c-837a-390aebb8a419" providerId="ADAL" clId="{6491BF96-F5DF-4DCE-803C-CE387E8E13DC}" dt="2024-12-17T21:06:47.255" v="23" actId="6549"/>
        <pc:sldMkLst>
          <pc:docMk/>
          <pc:sldMk cId="1730613065" sldId="3043"/>
        </pc:sldMkLst>
      </pc:sldChg>
      <pc:sldChg chg="modNotesTx">
        <pc:chgData name="Ieva Šakena" userId="a4fe58c2-c692-4c3c-837a-390aebb8a419" providerId="ADAL" clId="{6491BF96-F5DF-4DCE-803C-CE387E8E13DC}" dt="2024-12-17T21:06:50.743" v="24" actId="6549"/>
        <pc:sldMkLst>
          <pc:docMk/>
          <pc:sldMk cId="2868339519" sldId="3044"/>
        </pc:sldMkLst>
      </pc:sldChg>
      <pc:sldChg chg="modNotesTx">
        <pc:chgData name="Ieva Šakena" userId="a4fe58c2-c692-4c3c-837a-390aebb8a419" providerId="ADAL" clId="{6491BF96-F5DF-4DCE-803C-CE387E8E13DC}" dt="2024-12-17T21:06:55.325" v="26" actId="6549"/>
        <pc:sldMkLst>
          <pc:docMk/>
          <pc:sldMk cId="2410924329" sldId="3045"/>
        </pc:sldMkLst>
      </pc:sldChg>
      <pc:sldChg chg="modNotesTx">
        <pc:chgData name="Ieva Šakena" userId="a4fe58c2-c692-4c3c-837a-390aebb8a419" providerId="ADAL" clId="{6491BF96-F5DF-4DCE-803C-CE387E8E13DC}" dt="2024-12-17T21:06:58.443" v="27" actId="6549"/>
        <pc:sldMkLst>
          <pc:docMk/>
          <pc:sldMk cId="899102013" sldId="3048"/>
        </pc:sldMkLst>
      </pc:sldChg>
      <pc:sldChg chg="modNotesTx">
        <pc:chgData name="Ieva Šakena" userId="a4fe58c2-c692-4c3c-837a-390aebb8a419" providerId="ADAL" clId="{6491BF96-F5DF-4DCE-803C-CE387E8E13DC}" dt="2024-12-17T21:07:35.030" v="36" actId="6549"/>
        <pc:sldMkLst>
          <pc:docMk/>
          <pc:sldMk cId="753533389" sldId="3051"/>
        </pc:sldMkLst>
      </pc:sldChg>
      <pc:sldChg chg="modNotesTx">
        <pc:chgData name="Ieva Šakena" userId="a4fe58c2-c692-4c3c-837a-390aebb8a419" providerId="ADAL" clId="{6491BF96-F5DF-4DCE-803C-CE387E8E13DC}" dt="2024-12-17T21:07:02.020" v="28" actId="6549"/>
        <pc:sldMkLst>
          <pc:docMk/>
          <pc:sldMk cId="3465681282" sldId="3052"/>
        </pc:sldMkLst>
      </pc:sldChg>
      <pc:sldChg chg="modNotesTx">
        <pc:chgData name="Ieva Šakena" userId="a4fe58c2-c692-4c3c-837a-390aebb8a419" providerId="ADAL" clId="{6491BF96-F5DF-4DCE-803C-CE387E8E13DC}" dt="2024-12-17T21:07:05.377" v="29" actId="6549"/>
        <pc:sldMkLst>
          <pc:docMk/>
          <pc:sldMk cId="2287749717" sldId="3053"/>
        </pc:sldMkLst>
      </pc:sldChg>
      <pc:sldChg chg="modNotesTx">
        <pc:chgData name="Ieva Šakena" userId="a4fe58c2-c692-4c3c-837a-390aebb8a419" providerId="ADAL" clId="{6491BF96-F5DF-4DCE-803C-CE387E8E13DC}" dt="2024-12-17T21:07:11.895" v="31" actId="6549"/>
        <pc:sldMkLst>
          <pc:docMk/>
          <pc:sldMk cId="272175903" sldId="3054"/>
        </pc:sldMkLst>
      </pc:sldChg>
      <pc:sldChg chg="modNotesTx">
        <pc:chgData name="Ieva Šakena" userId="a4fe58c2-c692-4c3c-837a-390aebb8a419" providerId="ADAL" clId="{6491BF96-F5DF-4DCE-803C-CE387E8E13DC}" dt="2024-12-17T21:07:15.377" v="32" actId="6549"/>
        <pc:sldMkLst>
          <pc:docMk/>
          <pc:sldMk cId="1654022007" sldId="3055"/>
        </pc:sldMkLst>
      </pc:sldChg>
      <pc:sldChg chg="modNotesTx">
        <pc:chgData name="Ieva Šakena" userId="a4fe58c2-c692-4c3c-837a-390aebb8a419" providerId="ADAL" clId="{6491BF96-F5DF-4DCE-803C-CE387E8E13DC}" dt="2024-12-17T21:07:19.943" v="33" actId="6549"/>
        <pc:sldMkLst>
          <pc:docMk/>
          <pc:sldMk cId="3935069458" sldId="3056"/>
        </pc:sldMkLst>
      </pc:sldChg>
      <pc:sldChg chg="modNotesTx">
        <pc:chgData name="Ieva Šakena" userId="a4fe58c2-c692-4c3c-837a-390aebb8a419" providerId="ADAL" clId="{6491BF96-F5DF-4DCE-803C-CE387E8E13DC}" dt="2024-12-17T21:05:26.593" v="3" actId="6549"/>
        <pc:sldMkLst>
          <pc:docMk/>
          <pc:sldMk cId="1736258191" sldId="3058"/>
        </pc:sldMkLst>
      </pc:sldChg>
      <pc:sldChg chg="modNotesTx">
        <pc:chgData name="Ieva Šakena" userId="a4fe58c2-c692-4c3c-837a-390aebb8a419" providerId="ADAL" clId="{6491BF96-F5DF-4DCE-803C-CE387E8E13DC}" dt="2024-12-17T21:05:32.266" v="4" actId="6549"/>
        <pc:sldMkLst>
          <pc:docMk/>
          <pc:sldMk cId="580519404" sldId="3059"/>
        </pc:sldMkLst>
      </pc:sldChg>
      <pc:sldChg chg="modNotesTx">
        <pc:chgData name="Ieva Šakena" userId="a4fe58c2-c692-4c3c-837a-390aebb8a419" providerId="ADAL" clId="{6491BF96-F5DF-4DCE-803C-CE387E8E13DC}" dt="2024-12-17T21:05:35.817" v="5" actId="6549"/>
        <pc:sldMkLst>
          <pc:docMk/>
          <pc:sldMk cId="3303958623" sldId="3061"/>
        </pc:sldMkLst>
      </pc:sldChg>
      <pc:sldChg chg="modNotesTx">
        <pc:chgData name="Ieva Šakena" userId="a4fe58c2-c692-4c3c-837a-390aebb8a419" providerId="ADAL" clId="{6491BF96-F5DF-4DCE-803C-CE387E8E13DC}" dt="2024-12-17T21:05:39.763" v="6" actId="6549"/>
        <pc:sldMkLst>
          <pc:docMk/>
          <pc:sldMk cId="2377209346" sldId="3062"/>
        </pc:sldMkLst>
      </pc:sldChg>
      <pc:sldChg chg="modNotesTx">
        <pc:chgData name="Ieva Šakena" userId="a4fe58c2-c692-4c3c-837a-390aebb8a419" providerId="ADAL" clId="{6491BF96-F5DF-4DCE-803C-CE387E8E13DC}" dt="2024-12-17T21:05:46.875" v="8" actId="6549"/>
        <pc:sldMkLst>
          <pc:docMk/>
          <pc:sldMk cId="1441189512" sldId="3065"/>
        </pc:sldMkLst>
      </pc:sldChg>
      <pc:sldChg chg="modNotesTx">
        <pc:chgData name="Ieva Šakena" userId="a4fe58c2-c692-4c3c-837a-390aebb8a419" providerId="ADAL" clId="{6491BF96-F5DF-4DCE-803C-CE387E8E13DC}" dt="2024-12-17T21:06:14.570" v="14" actId="6549"/>
        <pc:sldMkLst>
          <pc:docMk/>
          <pc:sldMk cId="1640183823" sldId="3066"/>
        </pc:sldMkLst>
      </pc:sldChg>
      <pc:sldChg chg="modNotesTx">
        <pc:chgData name="Ieva Šakena" userId="a4fe58c2-c692-4c3c-837a-390aebb8a419" providerId="ADAL" clId="{6491BF96-F5DF-4DCE-803C-CE387E8E13DC}" dt="2024-12-17T21:06:18.864" v="15" actId="6549"/>
        <pc:sldMkLst>
          <pc:docMk/>
          <pc:sldMk cId="2704471533" sldId="3067"/>
        </pc:sldMkLst>
      </pc:sldChg>
      <pc:sldChg chg="modNotesTx">
        <pc:chgData name="Ieva Šakena" userId="a4fe58c2-c692-4c3c-837a-390aebb8a419" providerId="ADAL" clId="{6491BF96-F5DF-4DCE-803C-CE387E8E13DC}" dt="2024-12-17T21:06:21.843" v="16" actId="6549"/>
        <pc:sldMkLst>
          <pc:docMk/>
          <pc:sldMk cId="3462885930" sldId="3068"/>
        </pc:sldMkLst>
      </pc:sldChg>
      <pc:sldChg chg="modNotesTx">
        <pc:chgData name="Ieva Šakena" userId="a4fe58c2-c692-4c3c-837a-390aebb8a419" providerId="ADAL" clId="{6491BF96-F5DF-4DCE-803C-CE387E8E13DC}" dt="2024-12-17T21:06:28.266" v="17" actId="6549"/>
        <pc:sldMkLst>
          <pc:docMk/>
          <pc:sldMk cId="4052844190" sldId="3069"/>
        </pc:sldMkLst>
      </pc:sldChg>
      <pc:sldChg chg="modNotesTx">
        <pc:chgData name="Ieva Šakena" userId="a4fe58c2-c692-4c3c-837a-390aebb8a419" providerId="ADAL" clId="{6491BF96-F5DF-4DCE-803C-CE387E8E13DC}" dt="2024-12-17T21:06:33.854" v="19" actId="6549"/>
        <pc:sldMkLst>
          <pc:docMk/>
          <pc:sldMk cId="87107007" sldId="3070"/>
        </pc:sldMkLst>
      </pc:sldChg>
      <pc:sldChg chg="modNotesTx">
        <pc:chgData name="Ieva Šakena" userId="a4fe58c2-c692-4c3c-837a-390aebb8a419" providerId="ADAL" clId="{6491BF96-F5DF-4DCE-803C-CE387E8E13DC}" dt="2024-12-17T21:05:52.081" v="10" actId="20577"/>
        <pc:sldMkLst>
          <pc:docMk/>
          <pc:sldMk cId="112220659" sldId="30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14986-930E-41D3-BE9B-6B922127D222}" type="doc">
      <dgm:prSet loTypeId="urn:microsoft.com/office/officeart/2005/8/layout/hProcess9" loCatId="process" qsTypeId="urn:microsoft.com/office/officeart/2005/8/quickstyle/simple1" qsCatId="simple" csTypeId="urn:microsoft.com/office/officeart/2005/8/colors/accent1_2" csCatId="accent1" phldr="1"/>
      <dgm:spPr/>
    </dgm:pt>
    <dgm:pt modelId="{803FEF58-F9C7-4A0C-A754-DDC4664CF133}">
      <dgm:prSet phldrT="[Text]" custT="1"/>
      <dgm:spPr/>
      <dgm:t>
        <a:bodyPr/>
        <a:lstStyle/>
        <a:p>
          <a:r>
            <a:rPr lang="lv-LV" sz="1600" noProof="0" dirty="0">
              <a:latin typeface="Calibri" panose="020F0502020204030204" pitchFamily="34" charset="0"/>
              <a:ea typeface="Calibri" panose="020F0502020204030204" pitchFamily="34" charset="0"/>
              <a:cs typeface="Calibri" panose="020F0502020204030204" pitchFamily="34" charset="0"/>
            </a:rPr>
            <a:t>izslēgšanas noteikumi</a:t>
          </a:r>
        </a:p>
      </dgm:t>
    </dgm:pt>
    <dgm:pt modelId="{034FDFBA-2E7C-4F66-96D3-C845AA00310E}" type="parTrans" cxnId="{5E1A7628-37B5-4D4B-8B81-37857C5B149D}">
      <dgm:prSet/>
      <dgm:spPr/>
      <dgm:t>
        <a:bodyPr/>
        <a:lstStyle/>
        <a:p>
          <a:endParaRPr lang="lv-LV" sz="1600">
            <a:latin typeface="Calibri" panose="020F0502020204030204" pitchFamily="34" charset="0"/>
            <a:ea typeface="Calibri" panose="020F0502020204030204" pitchFamily="34" charset="0"/>
            <a:cs typeface="Calibri" panose="020F0502020204030204" pitchFamily="34" charset="0"/>
          </a:endParaRPr>
        </a:p>
      </dgm:t>
    </dgm:pt>
    <dgm:pt modelId="{28ABE974-055A-40CB-9762-13CEDB075ED3}" type="sibTrans" cxnId="{5E1A7628-37B5-4D4B-8B81-37857C5B149D}">
      <dgm:prSet/>
      <dgm:spPr/>
      <dgm:t>
        <a:bodyPr/>
        <a:lstStyle/>
        <a:p>
          <a:endParaRPr lang="lv-LV" sz="1600">
            <a:latin typeface="Calibri" panose="020F0502020204030204" pitchFamily="34" charset="0"/>
            <a:ea typeface="Calibri" panose="020F0502020204030204" pitchFamily="34" charset="0"/>
            <a:cs typeface="Calibri" panose="020F0502020204030204" pitchFamily="34" charset="0"/>
          </a:endParaRPr>
        </a:p>
      </dgm:t>
    </dgm:pt>
    <dgm:pt modelId="{908434EF-3BB9-4AA0-BE34-D0E56CFB84C6}">
      <dgm:prSet custT="1"/>
      <dgm:spPr/>
      <dgm:t>
        <a:bodyPr/>
        <a:lstStyle/>
        <a:p>
          <a:r>
            <a:rPr lang="lv-LV" sz="1600" b="0" i="0" noProof="0" dirty="0">
              <a:latin typeface="Calibri" panose="020F0502020204030204" pitchFamily="34" charset="0"/>
              <a:ea typeface="Calibri" panose="020F0502020204030204" pitchFamily="34" charset="0"/>
              <a:cs typeface="Calibri" panose="020F0502020204030204" pitchFamily="34" charset="0"/>
            </a:rPr>
            <a:t>vienotie, vienotie izvēles, specifiskie atbilstības kritēriji</a:t>
          </a:r>
          <a:endParaRPr lang="lv-LV" sz="1600" noProof="0" dirty="0">
            <a:latin typeface="Calibri" panose="020F0502020204030204" pitchFamily="34" charset="0"/>
            <a:ea typeface="Calibri" panose="020F0502020204030204" pitchFamily="34" charset="0"/>
            <a:cs typeface="Calibri" panose="020F0502020204030204" pitchFamily="34" charset="0"/>
          </a:endParaRPr>
        </a:p>
      </dgm:t>
    </dgm:pt>
    <dgm:pt modelId="{000E11BE-0E44-489E-9725-7763430BCE80}" type="parTrans" cxnId="{550B5525-5E5A-4F59-B878-44A145BF9B04}">
      <dgm:prSet/>
      <dgm:spPr/>
      <dgm:t>
        <a:bodyPr/>
        <a:lstStyle/>
        <a:p>
          <a:endParaRPr lang="lv-LV" sz="1600">
            <a:latin typeface="Calibri" panose="020F0502020204030204" pitchFamily="34" charset="0"/>
            <a:ea typeface="Calibri" panose="020F0502020204030204" pitchFamily="34" charset="0"/>
            <a:cs typeface="Calibri" panose="020F0502020204030204" pitchFamily="34" charset="0"/>
          </a:endParaRPr>
        </a:p>
      </dgm:t>
    </dgm:pt>
    <dgm:pt modelId="{5085D4CA-7261-4B04-A646-650B5BF95FE4}" type="sibTrans" cxnId="{550B5525-5E5A-4F59-B878-44A145BF9B04}">
      <dgm:prSet/>
      <dgm:spPr/>
      <dgm:t>
        <a:bodyPr/>
        <a:lstStyle/>
        <a:p>
          <a:endParaRPr lang="lv-LV" sz="1600">
            <a:latin typeface="Calibri" panose="020F0502020204030204" pitchFamily="34" charset="0"/>
            <a:ea typeface="Calibri" panose="020F0502020204030204" pitchFamily="34" charset="0"/>
            <a:cs typeface="Calibri" panose="020F0502020204030204" pitchFamily="34" charset="0"/>
          </a:endParaRPr>
        </a:p>
      </dgm:t>
    </dgm:pt>
    <dgm:pt modelId="{8A6C61A5-C5D9-469D-B283-B88AEF3E09C2}">
      <dgm:prSet custT="1"/>
      <dgm:spPr/>
      <dgm:t>
        <a:bodyPr/>
        <a:lstStyle/>
        <a:p>
          <a:r>
            <a:rPr lang="lv-LV" sz="1600" b="0" i="0" noProof="0" dirty="0">
              <a:latin typeface="Calibri" panose="020F0502020204030204" pitchFamily="34" charset="0"/>
              <a:ea typeface="Calibri" panose="020F0502020204030204" pitchFamily="34" charset="0"/>
              <a:cs typeface="Calibri" panose="020F0502020204030204" pitchFamily="34" charset="0"/>
            </a:rPr>
            <a:t>kvalitātes kritēriji</a:t>
          </a:r>
          <a:endParaRPr lang="lv-LV" sz="1600" noProof="0" dirty="0">
            <a:latin typeface="Calibri" panose="020F0502020204030204" pitchFamily="34" charset="0"/>
            <a:ea typeface="Calibri" panose="020F0502020204030204" pitchFamily="34" charset="0"/>
            <a:cs typeface="Calibri" panose="020F0502020204030204" pitchFamily="34" charset="0"/>
          </a:endParaRPr>
        </a:p>
      </dgm:t>
    </dgm:pt>
    <dgm:pt modelId="{AEE64E0E-799F-407E-A1E2-E6E527A9AC8C}" type="parTrans" cxnId="{C6F6EA60-AD6C-4691-B679-989137899B89}">
      <dgm:prSet/>
      <dgm:spPr/>
      <dgm:t>
        <a:bodyPr/>
        <a:lstStyle/>
        <a:p>
          <a:endParaRPr lang="lv-LV" sz="1600">
            <a:latin typeface="Calibri" panose="020F0502020204030204" pitchFamily="34" charset="0"/>
            <a:ea typeface="Calibri" panose="020F0502020204030204" pitchFamily="34" charset="0"/>
            <a:cs typeface="Calibri" panose="020F0502020204030204" pitchFamily="34" charset="0"/>
          </a:endParaRPr>
        </a:p>
      </dgm:t>
    </dgm:pt>
    <dgm:pt modelId="{4E0A6C7D-85AB-4131-9D39-FA8DEDD0F60E}" type="sibTrans" cxnId="{C6F6EA60-AD6C-4691-B679-989137899B89}">
      <dgm:prSet/>
      <dgm:spPr/>
      <dgm:t>
        <a:bodyPr/>
        <a:lstStyle/>
        <a:p>
          <a:endParaRPr lang="lv-LV" sz="1600">
            <a:latin typeface="Calibri" panose="020F0502020204030204" pitchFamily="34" charset="0"/>
            <a:ea typeface="Calibri" panose="020F0502020204030204" pitchFamily="34" charset="0"/>
            <a:cs typeface="Calibri" panose="020F0502020204030204" pitchFamily="34" charset="0"/>
          </a:endParaRPr>
        </a:p>
      </dgm:t>
    </dgm:pt>
    <dgm:pt modelId="{2401E8A3-6FE8-43AB-9439-70B282D16478}" type="pres">
      <dgm:prSet presAssocID="{ACE14986-930E-41D3-BE9B-6B922127D222}" presName="CompostProcess" presStyleCnt="0">
        <dgm:presLayoutVars>
          <dgm:dir/>
          <dgm:resizeHandles val="exact"/>
        </dgm:presLayoutVars>
      </dgm:prSet>
      <dgm:spPr/>
    </dgm:pt>
    <dgm:pt modelId="{B0ECDD88-320E-4951-98AC-58F208AB36F3}" type="pres">
      <dgm:prSet presAssocID="{ACE14986-930E-41D3-BE9B-6B922127D222}" presName="arrow" presStyleLbl="bgShp" presStyleIdx="0" presStyleCnt="1"/>
      <dgm:spPr/>
    </dgm:pt>
    <dgm:pt modelId="{56627951-37BE-4AA4-BA94-FD4DEE7DD7A8}" type="pres">
      <dgm:prSet presAssocID="{ACE14986-930E-41D3-BE9B-6B922127D222}" presName="linearProcess" presStyleCnt="0"/>
      <dgm:spPr/>
    </dgm:pt>
    <dgm:pt modelId="{0B16B739-D918-4E21-B438-FD60EC1AC95B}" type="pres">
      <dgm:prSet presAssocID="{803FEF58-F9C7-4A0C-A754-DDC4664CF133}" presName="textNode" presStyleLbl="node1" presStyleIdx="0" presStyleCnt="3" custScaleX="112298" custLinFactNeighborX="38095" custLinFactNeighborY="-4998">
        <dgm:presLayoutVars>
          <dgm:bulletEnabled val="1"/>
        </dgm:presLayoutVars>
      </dgm:prSet>
      <dgm:spPr/>
    </dgm:pt>
    <dgm:pt modelId="{24C4068E-9A0C-452A-9AD2-516E29224CF8}" type="pres">
      <dgm:prSet presAssocID="{28ABE974-055A-40CB-9762-13CEDB075ED3}" presName="sibTrans" presStyleCnt="0"/>
      <dgm:spPr/>
    </dgm:pt>
    <dgm:pt modelId="{7B842788-B930-4D2C-8DB8-E78E9854F2A9}" type="pres">
      <dgm:prSet presAssocID="{908434EF-3BB9-4AA0-BE34-D0E56CFB84C6}" presName="textNode" presStyleLbl="node1" presStyleIdx="1" presStyleCnt="3" custLinFactNeighborY="-1335">
        <dgm:presLayoutVars>
          <dgm:bulletEnabled val="1"/>
        </dgm:presLayoutVars>
      </dgm:prSet>
      <dgm:spPr/>
    </dgm:pt>
    <dgm:pt modelId="{997BBD05-B23F-42DC-B569-A329E486E81D}" type="pres">
      <dgm:prSet presAssocID="{5085D4CA-7261-4B04-A646-650B5BF95FE4}" presName="sibTrans" presStyleCnt="0"/>
      <dgm:spPr/>
    </dgm:pt>
    <dgm:pt modelId="{7128B08E-DFFF-4FA8-99C5-71B476E37D83}" type="pres">
      <dgm:prSet presAssocID="{8A6C61A5-C5D9-469D-B283-B88AEF3E09C2}" presName="textNode" presStyleLbl="node1" presStyleIdx="2" presStyleCnt="3">
        <dgm:presLayoutVars>
          <dgm:bulletEnabled val="1"/>
        </dgm:presLayoutVars>
      </dgm:prSet>
      <dgm:spPr/>
    </dgm:pt>
  </dgm:ptLst>
  <dgm:cxnLst>
    <dgm:cxn modelId="{550B5525-5E5A-4F59-B878-44A145BF9B04}" srcId="{ACE14986-930E-41D3-BE9B-6B922127D222}" destId="{908434EF-3BB9-4AA0-BE34-D0E56CFB84C6}" srcOrd="1" destOrd="0" parTransId="{000E11BE-0E44-489E-9725-7763430BCE80}" sibTransId="{5085D4CA-7261-4B04-A646-650B5BF95FE4}"/>
    <dgm:cxn modelId="{5E1A7628-37B5-4D4B-8B81-37857C5B149D}" srcId="{ACE14986-930E-41D3-BE9B-6B922127D222}" destId="{803FEF58-F9C7-4A0C-A754-DDC4664CF133}" srcOrd="0" destOrd="0" parTransId="{034FDFBA-2E7C-4F66-96D3-C845AA00310E}" sibTransId="{28ABE974-055A-40CB-9762-13CEDB075ED3}"/>
    <dgm:cxn modelId="{C6F6EA60-AD6C-4691-B679-989137899B89}" srcId="{ACE14986-930E-41D3-BE9B-6B922127D222}" destId="{8A6C61A5-C5D9-469D-B283-B88AEF3E09C2}" srcOrd="2" destOrd="0" parTransId="{AEE64E0E-799F-407E-A1E2-E6E527A9AC8C}" sibTransId="{4E0A6C7D-85AB-4131-9D39-FA8DEDD0F60E}"/>
    <dgm:cxn modelId="{670AE373-9AA1-43A6-A456-AF8A0C9D051E}" type="presOf" srcId="{8A6C61A5-C5D9-469D-B283-B88AEF3E09C2}" destId="{7128B08E-DFFF-4FA8-99C5-71B476E37D83}" srcOrd="0" destOrd="0" presId="urn:microsoft.com/office/officeart/2005/8/layout/hProcess9"/>
    <dgm:cxn modelId="{4CC3D2A3-9043-4F18-8A6B-67D0F34CE2E9}" type="presOf" srcId="{ACE14986-930E-41D3-BE9B-6B922127D222}" destId="{2401E8A3-6FE8-43AB-9439-70B282D16478}" srcOrd="0" destOrd="0" presId="urn:microsoft.com/office/officeart/2005/8/layout/hProcess9"/>
    <dgm:cxn modelId="{0E3BECDE-572F-4958-BAC7-4529245FEC29}" type="presOf" srcId="{803FEF58-F9C7-4A0C-A754-DDC4664CF133}" destId="{0B16B739-D918-4E21-B438-FD60EC1AC95B}" srcOrd="0" destOrd="0" presId="urn:microsoft.com/office/officeart/2005/8/layout/hProcess9"/>
    <dgm:cxn modelId="{A8A5D2E3-174F-42FA-B15E-80F08F933A42}" type="presOf" srcId="{908434EF-3BB9-4AA0-BE34-D0E56CFB84C6}" destId="{7B842788-B930-4D2C-8DB8-E78E9854F2A9}" srcOrd="0" destOrd="0" presId="urn:microsoft.com/office/officeart/2005/8/layout/hProcess9"/>
    <dgm:cxn modelId="{C87810B4-3985-40C7-9BB6-5294BFC57AEE}" type="presParOf" srcId="{2401E8A3-6FE8-43AB-9439-70B282D16478}" destId="{B0ECDD88-320E-4951-98AC-58F208AB36F3}" srcOrd="0" destOrd="0" presId="urn:microsoft.com/office/officeart/2005/8/layout/hProcess9"/>
    <dgm:cxn modelId="{B1D96296-A0F3-4DB1-82E3-4FC010772E1F}" type="presParOf" srcId="{2401E8A3-6FE8-43AB-9439-70B282D16478}" destId="{56627951-37BE-4AA4-BA94-FD4DEE7DD7A8}" srcOrd="1" destOrd="0" presId="urn:microsoft.com/office/officeart/2005/8/layout/hProcess9"/>
    <dgm:cxn modelId="{3DD541A7-5E28-4834-A0B1-327B7222D245}" type="presParOf" srcId="{56627951-37BE-4AA4-BA94-FD4DEE7DD7A8}" destId="{0B16B739-D918-4E21-B438-FD60EC1AC95B}" srcOrd="0" destOrd="0" presId="urn:microsoft.com/office/officeart/2005/8/layout/hProcess9"/>
    <dgm:cxn modelId="{FA9CF377-1B56-4288-AC22-5DC327BDA948}" type="presParOf" srcId="{56627951-37BE-4AA4-BA94-FD4DEE7DD7A8}" destId="{24C4068E-9A0C-452A-9AD2-516E29224CF8}" srcOrd="1" destOrd="0" presId="urn:microsoft.com/office/officeart/2005/8/layout/hProcess9"/>
    <dgm:cxn modelId="{109DED6D-3F20-449E-A362-32DDE980F4D1}" type="presParOf" srcId="{56627951-37BE-4AA4-BA94-FD4DEE7DD7A8}" destId="{7B842788-B930-4D2C-8DB8-E78E9854F2A9}" srcOrd="2" destOrd="0" presId="urn:microsoft.com/office/officeart/2005/8/layout/hProcess9"/>
    <dgm:cxn modelId="{2396812E-7B90-44F2-95B0-FE740B40ABC6}" type="presParOf" srcId="{56627951-37BE-4AA4-BA94-FD4DEE7DD7A8}" destId="{997BBD05-B23F-42DC-B569-A329E486E81D}" srcOrd="3" destOrd="0" presId="urn:microsoft.com/office/officeart/2005/8/layout/hProcess9"/>
    <dgm:cxn modelId="{569C0ED4-813E-4AA5-BD01-DBB4CFB57937}" type="presParOf" srcId="{56627951-37BE-4AA4-BA94-FD4DEE7DD7A8}" destId="{7128B08E-DFFF-4FA8-99C5-71B476E37D8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CDD88-320E-4951-98AC-58F208AB36F3}">
      <dsp:nvSpPr>
        <dsp:cNvPr id="0" name=""/>
        <dsp:cNvSpPr/>
      </dsp:nvSpPr>
      <dsp:spPr>
        <a:xfrm>
          <a:off x="301328" y="0"/>
          <a:ext cx="3415055" cy="349379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16B739-D918-4E21-B438-FD60EC1AC95B}">
      <dsp:nvSpPr>
        <dsp:cNvPr id="0" name=""/>
        <dsp:cNvSpPr/>
      </dsp:nvSpPr>
      <dsp:spPr>
        <a:xfrm>
          <a:off x="57758" y="978291"/>
          <a:ext cx="1338369" cy="13975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noProof="0" dirty="0">
              <a:latin typeface="Calibri" panose="020F0502020204030204" pitchFamily="34" charset="0"/>
              <a:ea typeface="Calibri" panose="020F0502020204030204" pitchFamily="34" charset="0"/>
              <a:cs typeface="Calibri" panose="020F0502020204030204" pitchFamily="34" charset="0"/>
            </a:rPr>
            <a:t>izslēgšanas noteikumi</a:t>
          </a:r>
        </a:p>
      </dsp:txBody>
      <dsp:txXfrm>
        <a:off x="123092" y="1043625"/>
        <a:ext cx="1207701" cy="1266851"/>
      </dsp:txXfrm>
    </dsp:sp>
    <dsp:sp modelId="{7B842788-B930-4D2C-8DB8-E78E9854F2A9}">
      <dsp:nvSpPr>
        <dsp:cNvPr id="0" name=""/>
        <dsp:cNvSpPr/>
      </dsp:nvSpPr>
      <dsp:spPr>
        <a:xfrm>
          <a:off x="1486238" y="1029482"/>
          <a:ext cx="1191801" cy="13975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i="0" kern="1200" noProof="0" dirty="0">
              <a:latin typeface="Calibri" panose="020F0502020204030204" pitchFamily="34" charset="0"/>
              <a:ea typeface="Calibri" panose="020F0502020204030204" pitchFamily="34" charset="0"/>
              <a:cs typeface="Calibri" panose="020F0502020204030204" pitchFamily="34" charset="0"/>
            </a:rPr>
            <a:t>vienotie, vienotie izvēles, specifiskie atbilstības kritēriji</a:t>
          </a:r>
          <a:endParaRPr lang="lv-LV" sz="16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1544417" y="1087661"/>
        <a:ext cx="1075443" cy="1281161"/>
      </dsp:txXfrm>
    </dsp:sp>
    <dsp:sp modelId="{7128B08E-DFFF-4FA8-99C5-71B476E37D83}">
      <dsp:nvSpPr>
        <dsp:cNvPr id="0" name=""/>
        <dsp:cNvSpPr/>
      </dsp:nvSpPr>
      <dsp:spPr>
        <a:xfrm>
          <a:off x="2823604" y="1048139"/>
          <a:ext cx="1191801" cy="13975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i="0" kern="1200" noProof="0" dirty="0">
              <a:latin typeface="Calibri" panose="020F0502020204030204" pitchFamily="34" charset="0"/>
              <a:ea typeface="Calibri" panose="020F0502020204030204" pitchFamily="34" charset="0"/>
              <a:cs typeface="Calibri" panose="020F0502020204030204" pitchFamily="34" charset="0"/>
            </a:rPr>
            <a:t>kvalitātes kritēriji</a:t>
          </a:r>
          <a:endParaRPr lang="lv-LV" sz="16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2881783" y="1106318"/>
        <a:ext cx="1075443" cy="12811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6F7361-4172-92F7-7AE2-830588DB180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A18D2959-39E0-529A-5B16-44847B6A4FB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11F44B33-4E3E-4292-BD06-8DFB2EA5B528}" type="datetimeFigureOut">
              <a:rPr lang="lv-LV"/>
              <a:pPr>
                <a:defRPr/>
              </a:pPr>
              <a:t>17.12.2024</a:t>
            </a:fld>
            <a:endParaRPr lang="lv-LV"/>
          </a:p>
        </p:txBody>
      </p:sp>
      <p:sp>
        <p:nvSpPr>
          <p:cNvPr id="4" name="Slide Image Placeholder 3">
            <a:extLst>
              <a:ext uri="{FF2B5EF4-FFF2-40B4-BE49-F238E27FC236}">
                <a16:creationId xmlns:a16="http://schemas.microsoft.com/office/drawing/2014/main" id="{F65126AD-99F2-E441-FB03-6E4C3A48C94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C0BB255F-2CC3-2A16-4BC7-BE9E60B0C50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FEFF8E60-4BC9-25F4-868A-3460ECB0A5F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420CF571-CE37-01A1-9842-69A87A7BA76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5204C27-667F-45DF-9ECE-F2858BB85E3D}"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1</a:t>
            </a:fld>
            <a:endParaRPr lang="lv-LV" altLang="lv-LV"/>
          </a:p>
        </p:txBody>
      </p:sp>
    </p:spTree>
    <p:extLst>
      <p:ext uri="{BB962C8B-B14F-4D97-AF65-F5344CB8AC3E}">
        <p14:creationId xmlns:p14="http://schemas.microsoft.com/office/powerpoint/2010/main" val="392664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9D4CE-D367-C2BA-511B-B5EDB93DA2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21330-10F5-CF20-0722-B31CF27387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2F3F98-5964-A02F-9B31-8C543A8A4B5E}"/>
              </a:ext>
            </a:extLst>
          </p:cNvPr>
          <p:cNvSpPr>
            <a:spLocks noGrp="1"/>
          </p:cNvSpPr>
          <p:nvPr>
            <p:ph type="body" idx="1"/>
          </p:nvPr>
        </p:nvSpPr>
        <p:spPr/>
        <p:txBody>
          <a:bodyPr/>
          <a:lstStyle/>
          <a:p>
            <a:endParaRPr lang="lv-LV"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DE51892-5C27-1943-1BD9-F9AF605C22D2}"/>
              </a:ext>
            </a:extLst>
          </p:cNvPr>
          <p:cNvSpPr>
            <a:spLocks noGrp="1"/>
          </p:cNvSpPr>
          <p:nvPr>
            <p:ph type="sldNum" sz="quarter" idx="10"/>
          </p:nvPr>
        </p:nvSpPr>
        <p:spPr/>
        <p:txBody>
          <a:bodyPr/>
          <a:lstStyle/>
          <a:p>
            <a:fld id="{B4A55CF2-256D-44FD-9430-5B63A079CF51}" type="slidenum">
              <a:rPr lang="en-US" smtClean="0"/>
              <a:t>11</a:t>
            </a:fld>
            <a:endParaRPr lang="en-US" dirty="0"/>
          </a:p>
        </p:txBody>
      </p:sp>
    </p:spTree>
    <p:extLst>
      <p:ext uri="{BB962C8B-B14F-4D97-AF65-F5344CB8AC3E}">
        <p14:creationId xmlns:p14="http://schemas.microsoft.com/office/powerpoint/2010/main" val="3276519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1A238-5E03-C74E-D65B-BA2C76BA5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E9B36-CFA2-6A8F-B043-C5FC7A1DC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D9D63-2642-6818-2D8B-E75BEE6A3FDF}"/>
              </a:ext>
            </a:extLst>
          </p:cNvPr>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en-US" dirty="0"/>
          </a:p>
          <a:p>
            <a:endParaRPr lang="lv-LV" dirty="0"/>
          </a:p>
          <a:p>
            <a:endParaRPr lang="lv-LV" dirty="0"/>
          </a:p>
        </p:txBody>
      </p:sp>
      <p:sp>
        <p:nvSpPr>
          <p:cNvPr id="4" name="Slide Number Placeholder 3">
            <a:extLst>
              <a:ext uri="{FF2B5EF4-FFF2-40B4-BE49-F238E27FC236}">
                <a16:creationId xmlns:a16="http://schemas.microsoft.com/office/drawing/2014/main" id="{A5F58364-D7FA-8A50-30E5-DED436461A04}"/>
              </a:ext>
            </a:extLst>
          </p:cNvPr>
          <p:cNvSpPr>
            <a:spLocks noGrp="1"/>
          </p:cNvSpPr>
          <p:nvPr>
            <p:ph type="sldNum" sz="quarter" idx="10"/>
          </p:nvPr>
        </p:nvSpPr>
        <p:spPr/>
        <p:txBody>
          <a:bodyPr/>
          <a:lstStyle/>
          <a:p>
            <a:fld id="{B4A55CF2-256D-44FD-9430-5B63A079CF51}" type="slidenum">
              <a:rPr lang="en-US" smtClean="0"/>
              <a:t>12</a:t>
            </a:fld>
            <a:endParaRPr lang="en-US" dirty="0"/>
          </a:p>
        </p:txBody>
      </p:sp>
    </p:spTree>
    <p:extLst>
      <p:ext uri="{BB962C8B-B14F-4D97-AF65-F5344CB8AC3E}">
        <p14:creationId xmlns:p14="http://schemas.microsoft.com/office/powerpoint/2010/main" val="4145015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lv-LV" b="0" dirty="0"/>
          </a:p>
        </p:txBody>
      </p:sp>
      <p:sp>
        <p:nvSpPr>
          <p:cNvPr id="4" name="Slide Number Placeholder 3"/>
          <p:cNvSpPr>
            <a:spLocks noGrp="1"/>
          </p:cNvSpPr>
          <p:nvPr>
            <p:ph type="sldNum" sz="quarter" idx="10"/>
          </p:nvPr>
        </p:nvSpPr>
        <p:spPr/>
        <p:txBody>
          <a:bodyPr/>
          <a:lstStyle/>
          <a:p>
            <a:fld id="{B4A55CF2-256D-44FD-9430-5B63A079CF51}" type="slidenum">
              <a:rPr lang="en-US" smtClean="0"/>
              <a:t>13</a:t>
            </a:fld>
            <a:endParaRPr lang="en-US" dirty="0"/>
          </a:p>
        </p:txBody>
      </p:sp>
    </p:spTree>
    <p:extLst>
      <p:ext uri="{BB962C8B-B14F-4D97-AF65-F5344CB8AC3E}">
        <p14:creationId xmlns:p14="http://schemas.microsoft.com/office/powerpoint/2010/main" val="71114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lv-LV" dirty="0"/>
          </a:p>
        </p:txBody>
      </p:sp>
      <p:sp>
        <p:nvSpPr>
          <p:cNvPr id="4" name="Slide Number Placeholder 3"/>
          <p:cNvSpPr>
            <a:spLocks noGrp="1"/>
          </p:cNvSpPr>
          <p:nvPr>
            <p:ph type="sldNum" sz="quarter" idx="10"/>
          </p:nvPr>
        </p:nvSpPr>
        <p:spPr/>
        <p:txBody>
          <a:bodyPr/>
          <a:lstStyle/>
          <a:p>
            <a:fld id="{B4A55CF2-256D-44FD-9430-5B63A079CF51}" type="slidenum">
              <a:rPr lang="en-US" smtClean="0"/>
              <a:t>14</a:t>
            </a:fld>
            <a:endParaRPr lang="en-US" dirty="0"/>
          </a:p>
        </p:txBody>
      </p:sp>
    </p:spTree>
    <p:extLst>
      <p:ext uri="{BB962C8B-B14F-4D97-AF65-F5344CB8AC3E}">
        <p14:creationId xmlns:p14="http://schemas.microsoft.com/office/powerpoint/2010/main" val="2758560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15</a:t>
            </a:fld>
            <a:endParaRPr lang="lv-LV" altLang="lv-LV"/>
          </a:p>
        </p:txBody>
      </p:sp>
    </p:spTree>
    <p:extLst>
      <p:ext uri="{BB962C8B-B14F-4D97-AF65-F5344CB8AC3E}">
        <p14:creationId xmlns:p14="http://schemas.microsoft.com/office/powerpoint/2010/main" val="1690843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16</a:t>
            </a:fld>
            <a:endParaRPr lang="lv-LV" altLang="lv-LV"/>
          </a:p>
        </p:txBody>
      </p:sp>
    </p:spTree>
    <p:extLst>
      <p:ext uri="{BB962C8B-B14F-4D97-AF65-F5344CB8AC3E}">
        <p14:creationId xmlns:p14="http://schemas.microsoft.com/office/powerpoint/2010/main" val="4019732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17</a:t>
            </a:fld>
            <a:endParaRPr lang="lv-LV" altLang="lv-LV"/>
          </a:p>
        </p:txBody>
      </p:sp>
    </p:spTree>
    <p:extLst>
      <p:ext uri="{BB962C8B-B14F-4D97-AF65-F5344CB8AC3E}">
        <p14:creationId xmlns:p14="http://schemas.microsoft.com/office/powerpoint/2010/main" val="2752552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FBAEB-C291-2CB2-88D3-FBF3193C253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0B56DC-6990-812A-62B1-B6EDBA7F8299}"/>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FE0027F-65DE-0350-572E-EAEBD765EFCB}"/>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6A4C6D6A-429D-BAB1-27CD-B76FDECF07D9}"/>
              </a:ext>
            </a:extLst>
          </p:cNvPr>
          <p:cNvSpPr>
            <a:spLocks noGrp="1"/>
          </p:cNvSpPr>
          <p:nvPr>
            <p:ph type="sldNum" sz="quarter" idx="10"/>
          </p:nvPr>
        </p:nvSpPr>
        <p:spPr/>
        <p:txBody>
          <a:bodyPr/>
          <a:lstStyle/>
          <a:p>
            <a:fld id="{B4A55CF2-256D-44FD-9430-5B63A079CF51}" type="slidenum">
              <a:rPr lang="en-US" smtClean="0"/>
              <a:t>18</a:t>
            </a:fld>
            <a:endParaRPr lang="en-US" dirty="0"/>
          </a:p>
        </p:txBody>
      </p:sp>
    </p:spTree>
    <p:extLst>
      <p:ext uri="{BB962C8B-B14F-4D97-AF65-F5344CB8AC3E}">
        <p14:creationId xmlns:p14="http://schemas.microsoft.com/office/powerpoint/2010/main" val="173355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4A55CF2-256D-44FD-9430-5B63A079CF51}" type="slidenum">
              <a:rPr lang="en-US" smtClean="0"/>
              <a:t>19</a:t>
            </a:fld>
            <a:endParaRPr lang="en-US" dirty="0"/>
          </a:p>
        </p:txBody>
      </p:sp>
    </p:spTree>
    <p:extLst>
      <p:ext uri="{BB962C8B-B14F-4D97-AF65-F5344CB8AC3E}">
        <p14:creationId xmlns:p14="http://schemas.microsoft.com/office/powerpoint/2010/main" val="2410970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20</a:t>
            </a:fld>
            <a:endParaRPr lang="lv-LV" altLang="lv-LV"/>
          </a:p>
        </p:txBody>
      </p:sp>
    </p:spTree>
    <p:extLst>
      <p:ext uri="{BB962C8B-B14F-4D97-AF65-F5344CB8AC3E}">
        <p14:creationId xmlns:p14="http://schemas.microsoft.com/office/powerpoint/2010/main" val="36279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3</a:t>
            </a:fld>
            <a:endParaRPr lang="lv-LV" altLang="lv-LV"/>
          </a:p>
        </p:txBody>
      </p:sp>
    </p:spTree>
    <p:extLst>
      <p:ext uri="{BB962C8B-B14F-4D97-AF65-F5344CB8AC3E}">
        <p14:creationId xmlns:p14="http://schemas.microsoft.com/office/powerpoint/2010/main" val="2425284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21</a:t>
            </a:fld>
            <a:endParaRPr lang="lv-LV" altLang="lv-LV"/>
          </a:p>
        </p:txBody>
      </p:sp>
    </p:spTree>
    <p:extLst>
      <p:ext uri="{BB962C8B-B14F-4D97-AF65-F5344CB8AC3E}">
        <p14:creationId xmlns:p14="http://schemas.microsoft.com/office/powerpoint/2010/main" val="4066070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22</a:t>
            </a:fld>
            <a:endParaRPr lang="lv-LV" altLang="lv-LV"/>
          </a:p>
        </p:txBody>
      </p:sp>
    </p:spTree>
    <p:extLst>
      <p:ext uri="{BB962C8B-B14F-4D97-AF65-F5344CB8AC3E}">
        <p14:creationId xmlns:p14="http://schemas.microsoft.com/office/powerpoint/2010/main" val="858038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23</a:t>
            </a:fld>
            <a:endParaRPr lang="lv-LV" altLang="lv-LV"/>
          </a:p>
        </p:txBody>
      </p:sp>
    </p:spTree>
    <p:extLst>
      <p:ext uri="{BB962C8B-B14F-4D97-AF65-F5344CB8AC3E}">
        <p14:creationId xmlns:p14="http://schemas.microsoft.com/office/powerpoint/2010/main" val="2009853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07000"/>
              </a:lnSpc>
              <a:spcAft>
                <a:spcPts val="800"/>
              </a:spcAft>
              <a:buFont typeface="+mj-lt"/>
              <a:buNone/>
              <a:tabLst>
                <a:tab pos="180340" algn="l"/>
              </a:tabLst>
            </a:pPr>
            <a:endParaRPr lang="en-US" sz="1200" dirty="0">
              <a:effectLst/>
              <a:latin typeface="Times New Roman" panose="02020603050405020304" pitchFamily="18" charset="0"/>
              <a:ea typeface="Calibri" panose="020F0502020204030204" pitchFamily="34" charset="0"/>
              <a:cs typeface="+mn-cs"/>
            </a:endParaRPr>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24</a:t>
            </a:fld>
            <a:endParaRPr lang="lv-LV" altLang="lv-LV"/>
          </a:p>
        </p:txBody>
      </p:sp>
    </p:spTree>
    <p:extLst>
      <p:ext uri="{BB962C8B-B14F-4D97-AF65-F5344CB8AC3E}">
        <p14:creationId xmlns:p14="http://schemas.microsoft.com/office/powerpoint/2010/main" val="2110651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25</a:t>
            </a:fld>
            <a:endParaRPr lang="lv-LV" altLang="lv-LV"/>
          </a:p>
        </p:txBody>
      </p:sp>
    </p:spTree>
    <p:extLst>
      <p:ext uri="{BB962C8B-B14F-4D97-AF65-F5344CB8AC3E}">
        <p14:creationId xmlns:p14="http://schemas.microsoft.com/office/powerpoint/2010/main" val="461397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26</a:t>
            </a:fld>
            <a:endParaRPr lang="lv-LV" altLang="lv-LV"/>
          </a:p>
        </p:txBody>
      </p:sp>
    </p:spTree>
    <p:extLst>
      <p:ext uri="{BB962C8B-B14F-4D97-AF65-F5344CB8AC3E}">
        <p14:creationId xmlns:p14="http://schemas.microsoft.com/office/powerpoint/2010/main" val="2328030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27</a:t>
            </a:fld>
            <a:endParaRPr lang="lv-LV" altLang="lv-LV"/>
          </a:p>
        </p:txBody>
      </p:sp>
    </p:spTree>
    <p:extLst>
      <p:ext uri="{BB962C8B-B14F-4D97-AF65-F5344CB8AC3E}">
        <p14:creationId xmlns:p14="http://schemas.microsoft.com/office/powerpoint/2010/main" val="901991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just"/>
                <a:endParaRPr lang="en-US" dirty="0"/>
              </a:p>
            </p:txBody>
          </p:sp>
        </mc:Choice>
        <mc:Fallback xmlns="">
          <p:sp>
            <p:nvSpPr>
              <p:cNvPr id="3" name="Notes Placeholder 2"/>
              <p:cNvSpPr>
                <a:spLocks noGrp="1"/>
              </p:cNvSpPr>
              <p:nvPr>
                <p:ph type="body" idx="1"/>
              </p:nvPr>
            </p:nvSpPr>
            <p:spPr/>
            <p:txBody>
              <a:bodyPr/>
              <a:lstStyle/>
              <a:p>
                <a:pPr algn="just"/>
                <a:r>
                  <a:rPr lang="en-US" sz="1200" kern="1200" dirty="0">
                    <a:solidFill>
                      <a:schemeClr val="tx2"/>
                    </a:solidFill>
                    <a:effectLst/>
                    <a:latin typeface="+mn-lt"/>
                    <a:ea typeface="+mn-ea"/>
                    <a:cs typeface="+mn-cs"/>
                  </a:rPr>
                  <a:t>P</a:t>
                </a:r>
                <a:r>
                  <a:rPr lang="lv-LV" sz="1200" kern="1200" dirty="0">
                    <a:solidFill>
                      <a:schemeClr val="tx2"/>
                    </a:solidFill>
                    <a:effectLst/>
                    <a:latin typeface="+mn-lt"/>
                    <a:ea typeface="+mn-ea"/>
                    <a:cs typeface="+mn-cs"/>
                  </a:rPr>
                  <a:t>rojekt</a:t>
                </a:r>
                <a:r>
                  <a:rPr lang="en-US" sz="1200" kern="1200" dirty="0">
                    <a:solidFill>
                      <a:schemeClr val="tx2"/>
                    </a:solidFill>
                    <a:effectLst/>
                    <a:latin typeface="+mn-lt"/>
                    <a:ea typeface="+mn-ea"/>
                    <a:cs typeface="+mn-cs"/>
                  </a:rPr>
                  <a:t>ā</a:t>
                </a:r>
                <a:r>
                  <a:rPr lang="lv-LV" sz="1200" kern="1200" dirty="0">
                    <a:solidFill>
                      <a:schemeClr val="tx2"/>
                    </a:solidFill>
                    <a:effectLst/>
                    <a:latin typeface="+mn-lt"/>
                    <a:ea typeface="+mn-ea"/>
                    <a:cs typeface="+mn-cs"/>
                  </a:rPr>
                  <a:t> plānotās ERAF izmaksas uz </a:t>
                </a:r>
                <a:r>
                  <a:rPr lang="en-US" sz="1200" b="1" kern="1200" dirty="0">
                    <a:solidFill>
                      <a:schemeClr val="tx2"/>
                    </a:solidFill>
                    <a:effectLst/>
                    <a:latin typeface="+mn-lt"/>
                    <a:ea typeface="+mn-ea"/>
                    <a:cs typeface="+mn-cs"/>
                  </a:rPr>
                  <a:t>1</a:t>
                </a:r>
                <a:r>
                  <a:rPr lang="en-US" sz="1200" kern="1200" dirty="0">
                    <a:solidFill>
                      <a:schemeClr val="tx2"/>
                    </a:solidFill>
                    <a:effectLst/>
                    <a:latin typeface="+mn-lt"/>
                    <a:ea typeface="+mn-ea"/>
                    <a:cs typeface="+mn-cs"/>
                  </a:rPr>
                  <a:t> </a:t>
                </a:r>
                <a:r>
                  <a:rPr lang="lv-LV" sz="1200" kern="1200" dirty="0">
                    <a:solidFill>
                      <a:schemeClr val="tx2"/>
                    </a:solidFill>
                    <a:effectLst/>
                    <a:latin typeface="+mn-lt"/>
                    <a:ea typeface="+mn-ea"/>
                    <a:cs typeface="+mn-cs"/>
                  </a:rPr>
                  <a:t>AER tehnoloģiju papildu jaudas </a:t>
                </a:r>
                <a:r>
                  <a:rPr lang="lv-LV" sz="1200" b="1" kern="1200" dirty="0" err="1">
                    <a:solidFill>
                      <a:schemeClr val="tx2"/>
                    </a:solidFill>
                    <a:effectLst/>
                    <a:latin typeface="+mn-lt"/>
                    <a:ea typeface="+mn-ea"/>
                    <a:cs typeface="+mn-cs"/>
                  </a:rPr>
                  <a:t>kW</a:t>
                </a:r>
                <a:r>
                  <a:rPr lang="lv-LV" sz="1200" kern="1200" dirty="0">
                    <a:solidFill>
                      <a:schemeClr val="tx2"/>
                    </a:solidFill>
                    <a:effectLst/>
                    <a:latin typeface="+mn-lt"/>
                    <a:ea typeface="+mn-ea"/>
                    <a:cs typeface="+mn-cs"/>
                  </a:rPr>
                  <a:t>, uzstādot saules elektrostaciju, </a:t>
                </a:r>
                <a:r>
                  <a:rPr lang="en-US" sz="1200" kern="1200" dirty="0">
                    <a:solidFill>
                      <a:schemeClr val="tx2"/>
                    </a:solidFill>
                    <a:effectLst/>
                    <a:latin typeface="+mn-lt"/>
                    <a:ea typeface="+mn-ea"/>
                    <a:cs typeface="+mn-cs"/>
                  </a:rPr>
                  <a:t>nav </a:t>
                </a:r>
                <a:r>
                  <a:rPr lang="en-US" sz="1200" kern="1200" dirty="0" err="1">
                    <a:solidFill>
                      <a:schemeClr val="tx2"/>
                    </a:solidFill>
                    <a:effectLst/>
                    <a:latin typeface="+mn-lt"/>
                    <a:ea typeface="+mn-ea"/>
                    <a:cs typeface="+mn-cs"/>
                  </a:rPr>
                  <a:t>lielākas</a:t>
                </a:r>
                <a:r>
                  <a:rPr lang="en-US" sz="1200" kern="1200" dirty="0">
                    <a:solidFill>
                      <a:schemeClr val="tx2"/>
                    </a:solidFill>
                    <a:effectLst/>
                    <a:latin typeface="+mn-lt"/>
                    <a:ea typeface="+mn-ea"/>
                    <a:cs typeface="+mn-cs"/>
                  </a:rPr>
                  <a:t> par </a:t>
                </a:r>
                <a:r>
                  <a:rPr lang="lv-LV" sz="1200" b="1" kern="1200" dirty="0">
                    <a:solidFill>
                      <a:schemeClr val="tx2"/>
                    </a:solidFill>
                    <a:effectLst/>
                    <a:latin typeface="+mn-lt"/>
                    <a:ea typeface="+mn-ea"/>
                    <a:cs typeface="+mn-cs"/>
                  </a:rPr>
                  <a:t>1800 </a:t>
                </a:r>
                <a:r>
                  <a:rPr lang="lv-LV" sz="1200" b="1" i="1" kern="1200" dirty="0" err="1">
                    <a:solidFill>
                      <a:schemeClr val="tx2"/>
                    </a:solidFill>
                    <a:effectLst/>
                    <a:latin typeface="+mn-lt"/>
                    <a:ea typeface="+mn-ea"/>
                    <a:cs typeface="+mn-cs"/>
                  </a:rPr>
                  <a:t>euro</a:t>
                </a:r>
                <a:r>
                  <a:rPr lang="lv-LV" sz="1200" kern="1200" dirty="0">
                    <a:solidFill>
                      <a:schemeClr val="tx2"/>
                    </a:solidFill>
                    <a:effectLst/>
                    <a:latin typeface="+mn-lt"/>
                    <a:ea typeface="+mn-ea"/>
                    <a:cs typeface="+mn-cs"/>
                  </a:rPr>
                  <a:t> un, uzstādot citu AER tehnoloģiju, </a:t>
                </a:r>
                <a:r>
                  <a:rPr lang="en-US" sz="1200" kern="1200" dirty="0">
                    <a:solidFill>
                      <a:schemeClr val="tx2"/>
                    </a:solidFill>
                    <a:effectLst/>
                    <a:latin typeface="+mn-lt"/>
                    <a:ea typeface="+mn-ea"/>
                    <a:cs typeface="+mn-cs"/>
                  </a:rPr>
                  <a:t>nav </a:t>
                </a:r>
                <a:r>
                  <a:rPr lang="en-US" sz="1200" kern="1200" dirty="0" err="1">
                    <a:solidFill>
                      <a:schemeClr val="tx2"/>
                    </a:solidFill>
                    <a:effectLst/>
                    <a:latin typeface="+mn-lt"/>
                    <a:ea typeface="+mn-ea"/>
                    <a:cs typeface="+mn-cs"/>
                  </a:rPr>
                  <a:t>lielākas</a:t>
                </a:r>
                <a:r>
                  <a:rPr lang="en-US" sz="1200" kern="1200" dirty="0">
                    <a:solidFill>
                      <a:schemeClr val="tx2"/>
                    </a:solidFill>
                    <a:effectLst/>
                    <a:latin typeface="+mn-lt"/>
                    <a:ea typeface="+mn-ea"/>
                    <a:cs typeface="+mn-cs"/>
                  </a:rPr>
                  <a:t> par </a:t>
                </a:r>
                <a:r>
                  <a:rPr lang="lv-LV" sz="1200" b="1" kern="1200" dirty="0">
                    <a:solidFill>
                      <a:schemeClr val="tx2"/>
                    </a:solidFill>
                    <a:effectLst/>
                    <a:latin typeface="+mn-lt"/>
                    <a:ea typeface="+mn-ea"/>
                    <a:cs typeface="+mn-cs"/>
                  </a:rPr>
                  <a:t>3000 </a:t>
                </a:r>
                <a:r>
                  <a:rPr lang="lv-LV" sz="1200" b="1" i="1" kern="1200" dirty="0" err="1">
                    <a:solidFill>
                      <a:schemeClr val="tx2"/>
                    </a:solidFill>
                    <a:effectLst/>
                    <a:latin typeface="+mn-lt"/>
                    <a:ea typeface="+mn-ea"/>
                    <a:cs typeface="+mn-cs"/>
                  </a:rPr>
                  <a:t>euro</a:t>
                </a:r>
                <a:r>
                  <a:rPr lang="lv-LV" sz="1200" kern="1200" dirty="0">
                    <a:solidFill>
                      <a:schemeClr val="tx2"/>
                    </a:solidFill>
                    <a:effectLst/>
                    <a:latin typeface="+mn-lt"/>
                    <a:ea typeface="+mn-ea"/>
                    <a:cs typeface="+mn-cs"/>
                  </a:rPr>
                  <a:t>. </a:t>
                </a:r>
                <a:endParaRPr lang="en-US" sz="1200" kern="1200" dirty="0">
                  <a:solidFill>
                    <a:schemeClr val="tx2"/>
                  </a:solidFill>
                  <a:effectLst/>
                  <a:latin typeface="+mn-lt"/>
                  <a:ea typeface="+mn-ea"/>
                  <a:cs typeface="+mn-cs"/>
                </a:endParaRPr>
              </a:p>
              <a:p>
                <a:pPr algn="just"/>
                <a:r>
                  <a:rPr lang="en-US" sz="1200" kern="1200" dirty="0" err="1">
                    <a:solidFill>
                      <a:schemeClr val="tx2"/>
                    </a:solidFill>
                    <a:effectLst/>
                    <a:latin typeface="+mn-lt"/>
                    <a:ea typeface="+mn-ea"/>
                    <a:cs typeface="+mn-cs"/>
                  </a:rPr>
                  <a:t>Izmaksas</a:t>
                </a:r>
                <a:r>
                  <a:rPr lang="en-US" sz="1200" kern="1200" dirty="0">
                    <a:solidFill>
                      <a:schemeClr val="tx2"/>
                    </a:solidFill>
                    <a:effectLst/>
                    <a:latin typeface="+mn-lt"/>
                    <a:ea typeface="+mn-ea"/>
                    <a:cs typeface="+mn-cs"/>
                  </a:rPr>
                  <a:t> </a:t>
                </a:r>
                <a:r>
                  <a:rPr lang="en-US" sz="1200" kern="1200" dirty="0" err="1">
                    <a:solidFill>
                      <a:schemeClr val="tx2"/>
                    </a:solidFill>
                    <a:effectLst/>
                    <a:latin typeface="+mn-lt"/>
                    <a:ea typeface="+mn-ea"/>
                    <a:cs typeface="+mn-cs"/>
                  </a:rPr>
                  <a:t>ietver</a:t>
                </a:r>
                <a:r>
                  <a:rPr lang="en-US" sz="1200" kern="1200" dirty="0">
                    <a:solidFill>
                      <a:schemeClr val="tx2"/>
                    </a:solidFill>
                    <a:effectLst/>
                    <a:latin typeface="+mn-lt"/>
                    <a:ea typeface="+mn-ea"/>
                    <a:cs typeface="+mn-cs"/>
                  </a:rPr>
                  <a:t> t</a:t>
                </a:r>
                <a:r>
                  <a:rPr lang="lv-LV" sz="1200" kern="1200" dirty="0" err="1">
                    <a:solidFill>
                      <a:schemeClr val="tx2"/>
                    </a:solidFill>
                    <a:effectLst/>
                    <a:latin typeface="+mn-lt"/>
                    <a:ea typeface="+mn-ea"/>
                    <a:cs typeface="+mn-cs"/>
                  </a:rPr>
                  <a:t>iešās</a:t>
                </a:r>
                <a:r>
                  <a:rPr lang="lv-LV" sz="1200" kern="1200" dirty="0">
                    <a:solidFill>
                      <a:schemeClr val="tx2"/>
                    </a:solidFill>
                    <a:effectLst/>
                    <a:latin typeface="+mn-lt"/>
                    <a:ea typeface="+mn-ea"/>
                    <a:cs typeface="+mn-cs"/>
                  </a:rPr>
                  <a:t> AER tehnoloģiju iegādes un uzstādīšanas </a:t>
                </a:r>
                <a:r>
                  <a:rPr lang="en-US" sz="1200" kern="1200" dirty="0">
                    <a:solidFill>
                      <a:schemeClr val="tx2"/>
                    </a:solidFill>
                    <a:effectLst/>
                    <a:latin typeface="+mn-lt"/>
                    <a:ea typeface="+mn-ea"/>
                    <a:cs typeface="+mn-cs"/>
                  </a:rPr>
                  <a:t>un </a:t>
                </a:r>
                <a:r>
                  <a:rPr lang="lv-LV" sz="1200" kern="1200" dirty="0">
                    <a:solidFill>
                      <a:schemeClr val="tx2"/>
                    </a:solidFill>
                    <a:effectLst/>
                    <a:latin typeface="+mn-lt"/>
                    <a:ea typeface="+mn-ea"/>
                    <a:cs typeface="+mn-cs"/>
                  </a:rPr>
                  <a:t>ar </a:t>
                </a:r>
                <a:r>
                  <a:rPr lang="en-US" sz="1200" kern="1200" dirty="0">
                    <a:solidFill>
                      <a:schemeClr val="tx2"/>
                    </a:solidFill>
                    <a:effectLst/>
                    <a:latin typeface="+mn-lt"/>
                    <a:ea typeface="+mn-ea"/>
                    <a:cs typeface="+mn-cs"/>
                  </a:rPr>
                  <a:t>u</a:t>
                </a:r>
                <a:r>
                  <a:rPr lang="lv-LV" sz="1200" kern="1200" dirty="0" err="1">
                    <a:solidFill>
                      <a:schemeClr val="tx2"/>
                    </a:solidFill>
                    <a:effectLst/>
                    <a:latin typeface="+mn-lt"/>
                    <a:ea typeface="+mn-ea"/>
                    <a:cs typeface="+mn-cs"/>
                  </a:rPr>
                  <a:t>zstādīšanu</a:t>
                </a:r>
                <a:r>
                  <a:rPr lang="lv-LV" sz="1200" kern="1200" dirty="0">
                    <a:solidFill>
                      <a:schemeClr val="tx2"/>
                    </a:solidFill>
                    <a:effectLst/>
                    <a:latin typeface="+mn-lt"/>
                    <a:ea typeface="+mn-ea"/>
                    <a:cs typeface="+mn-cs"/>
                  </a:rPr>
                  <a:t> saistītās izmaksas, t</a:t>
                </a:r>
                <a:r>
                  <a:rPr lang="en-US" sz="1200" kern="1200" dirty="0">
                    <a:solidFill>
                      <a:schemeClr val="tx2"/>
                    </a:solidFill>
                    <a:effectLst/>
                    <a:latin typeface="+mn-lt"/>
                    <a:ea typeface="+mn-ea"/>
                    <a:cs typeface="+mn-cs"/>
                  </a:rPr>
                  <a:t>.sk. </a:t>
                </a:r>
                <a:r>
                  <a:rPr lang="lv-LV" sz="1200" kern="1200" dirty="0">
                    <a:solidFill>
                      <a:schemeClr val="tx2"/>
                    </a:solidFill>
                    <a:effectLst/>
                    <a:latin typeface="+mn-lt"/>
                    <a:ea typeface="+mn-ea"/>
                    <a:cs typeface="+mn-cs"/>
                  </a:rPr>
                  <a:t>elektrisko tīklu izbūves, iekārtu projektēšanas un uzraudzības un pieslēgšanas izmaksas. </a:t>
                </a:r>
                <a:endParaRPr lang="en-US" sz="1200" kern="1200" dirty="0">
                  <a:solidFill>
                    <a:schemeClr val="tx2"/>
                  </a:solidFill>
                  <a:effectLst/>
                  <a:latin typeface="+mn-lt"/>
                  <a:ea typeface="+mn-ea"/>
                  <a:cs typeface="+mn-cs"/>
                </a:endParaRPr>
              </a:p>
              <a:p>
                <a:pPr algn="just"/>
                <a:r>
                  <a:rPr lang="en-US" sz="1200" kern="1200" dirty="0">
                    <a:solidFill>
                      <a:schemeClr val="tx2"/>
                    </a:solidFill>
                    <a:effectLst/>
                    <a:latin typeface="+mn-lt"/>
                    <a:ea typeface="+mn-ea"/>
                    <a:cs typeface="+mn-cs"/>
                  </a:rPr>
                  <a:t>I</a:t>
                </a:r>
                <a:r>
                  <a:rPr lang="lv-LV" sz="1200" kern="1200" dirty="0" err="1">
                    <a:solidFill>
                      <a:schemeClr val="tx2"/>
                    </a:solidFill>
                    <a:effectLst/>
                    <a:latin typeface="+mn-lt"/>
                    <a:ea typeface="+mn-ea"/>
                    <a:cs typeface="+mn-cs"/>
                  </a:rPr>
                  <a:t>zmaksās</a:t>
                </a:r>
                <a:r>
                  <a:rPr lang="lv-LV" sz="1200" kern="1200" dirty="0">
                    <a:solidFill>
                      <a:schemeClr val="tx2"/>
                    </a:solidFill>
                    <a:effectLst/>
                    <a:latin typeface="+mn-lt"/>
                    <a:ea typeface="+mn-ea"/>
                    <a:cs typeface="+mn-cs"/>
                  </a:rPr>
                  <a:t> neieskaita AER izmantojošu elektroenerģiju saražotās enerģijas akumulējošās iekārtas. </a:t>
                </a:r>
                <a:endParaRPr lang="en-US" sz="1200" kern="1200" dirty="0">
                  <a:solidFill>
                    <a:schemeClr val="tx2"/>
                  </a:solidFill>
                  <a:effectLst/>
                  <a:latin typeface="+mn-lt"/>
                  <a:ea typeface="+mn-ea"/>
                  <a:cs typeface="+mn-cs"/>
                </a:endParaRPr>
              </a:p>
              <a:p>
                <a:pPr algn="just"/>
                <a:r>
                  <a:rPr lang="lv-LV" sz="1200" kern="1200" dirty="0">
                    <a:solidFill>
                      <a:schemeClr val="dk1"/>
                    </a:solidFill>
                    <a:effectLst/>
                    <a:latin typeface="+mn-lt"/>
                    <a:ea typeface="+mn-ea"/>
                    <a:cs typeface="+mn-cs"/>
                  </a:rPr>
                  <a:t>Projekta iesniedzējs atbilstošās izmaksas identificē projekta budžeta kopsavilkuma tabulā un sniedz detalizētu skaidrojumu projekta iesniegumā vai projekta iesniegumam pievieno detalizētu skaidrojumu brīvā </a:t>
                </a:r>
                <a:r>
                  <a:rPr lang="lv-LV" sz="1200" kern="1200" dirty="0" err="1">
                    <a:solidFill>
                      <a:schemeClr val="dk1"/>
                    </a:solidFill>
                    <a:effectLst/>
                    <a:latin typeface="+mn-lt"/>
                    <a:ea typeface="+mn-ea"/>
                    <a:cs typeface="+mn-cs"/>
                  </a:rPr>
                  <a:t>formā.</a:t>
                </a:r>
                <a:r>
                  <a:rPr lang="lv-LV" sz="1200" kern="1200" dirty="0" err="1">
                    <a:solidFill>
                      <a:schemeClr val="tx2"/>
                    </a:solidFill>
                    <a:effectLst/>
                    <a:latin typeface="+mn-lt"/>
                    <a:ea typeface="+mn-ea"/>
                    <a:cs typeface="+mn-cs"/>
                  </a:rPr>
                  <a:t>Ja</a:t>
                </a:r>
                <a:r>
                  <a:rPr lang="lv-LV" sz="1200" kern="1200" dirty="0">
                    <a:solidFill>
                      <a:schemeClr val="tx2"/>
                    </a:solidFill>
                    <a:effectLst/>
                    <a:latin typeface="+mn-lt"/>
                    <a:ea typeface="+mn-ea"/>
                    <a:cs typeface="+mn-cs"/>
                  </a:rPr>
                  <a:t> </a:t>
                </a:r>
                <a:r>
                  <a:rPr lang="en-US" sz="1200" kern="1200" dirty="0">
                    <a:solidFill>
                      <a:schemeClr val="tx2"/>
                    </a:solidFill>
                    <a:effectLst/>
                    <a:latin typeface="+mn-lt"/>
                    <a:ea typeface="+mn-ea"/>
                    <a:cs typeface="+mn-cs"/>
                  </a:rPr>
                  <a:t>p</a:t>
                </a:r>
                <a:r>
                  <a:rPr lang="lv-LV" sz="1200" kern="1200" dirty="0" err="1">
                    <a:solidFill>
                      <a:schemeClr val="tx2"/>
                    </a:solidFill>
                    <a:effectLst/>
                    <a:latin typeface="+mn-lt"/>
                    <a:ea typeface="+mn-ea"/>
                    <a:cs typeface="+mn-cs"/>
                  </a:rPr>
                  <a:t>rojektā</a:t>
                </a:r>
                <a:r>
                  <a:rPr lang="lv-LV" sz="1200" kern="1200" dirty="0">
                    <a:solidFill>
                      <a:schemeClr val="tx2"/>
                    </a:solidFill>
                    <a:effectLst/>
                    <a:latin typeface="+mn-lt"/>
                    <a:ea typeface="+mn-ea"/>
                    <a:cs typeface="+mn-cs"/>
                  </a:rPr>
                  <a:t> tiek uzstādītas vairākas dažādas AER tehnoloģijas, tad kritērijs attiecināms uz katru uzstādīto tehnoloģiju atsevišķi, izmaksas identificējot katrai atsevišķai AER tehnoloģijai. Kritērija atbilstību pārbauda izmantojot formulu:</a:t>
                </a:r>
              </a:p>
              <a:p>
                <a:pPr algn="just"/>
                <a:r>
                  <a:rPr lang="lv-LV" sz="1200" kern="1200" dirty="0">
                    <a:solidFill>
                      <a:schemeClr val="tx2"/>
                    </a:solidFill>
                    <a:effectLst/>
                    <a:latin typeface="+mn-lt"/>
                    <a:ea typeface="+mn-ea"/>
                    <a:cs typeface="+mn-cs"/>
                  </a:rPr>
                  <a:t> </a:t>
                </a:r>
                <a:r>
                  <a:rPr lang="lv-LV" sz="1200" i="0" kern="1200">
                    <a:solidFill>
                      <a:schemeClr val="tx2"/>
                    </a:solidFill>
                    <a:effectLst/>
                    <a:latin typeface="Cambria Math" panose="02040503050406030204" pitchFamily="18" charset="0"/>
                    <a:ea typeface="+mn-ea"/>
                    <a:cs typeface="+mn-cs"/>
                  </a:rPr>
                  <a:t>𝐴/𝐵=&lt;1800.00 𝑣𝑎𝑖 3000.00</a:t>
                </a:r>
                <a:r>
                  <a:rPr lang="lv-LV" sz="1200" kern="1200" dirty="0">
                    <a:solidFill>
                      <a:schemeClr val="tx2"/>
                    </a:solidFill>
                    <a:effectLst/>
                    <a:latin typeface="+mn-lt"/>
                    <a:ea typeface="+mn-ea"/>
                    <a:cs typeface="+mn-cs"/>
                  </a:rPr>
                  <a:t>, kur</a:t>
                </a:r>
              </a:p>
              <a:p>
                <a:pPr algn="just"/>
                <a:r>
                  <a:rPr lang="lv-LV" sz="1200" kern="1200" dirty="0">
                    <a:solidFill>
                      <a:schemeClr val="tx2"/>
                    </a:solidFill>
                    <a:effectLst/>
                    <a:latin typeface="+mn-lt"/>
                    <a:ea typeface="+mn-ea"/>
                    <a:cs typeface="+mn-cs"/>
                  </a:rPr>
                  <a:t>A - projekta iesniegumā un projekta iesnieguma veidlapas budžeta kopsavilkumā atsevišķi norādītās plānotās ERAF izmaksas AER tehnoloģiju papildu jaudas uzstādīšanai</a:t>
                </a:r>
              </a:p>
              <a:p>
                <a:r>
                  <a:rPr lang="lv-LV" sz="1200" kern="1200" dirty="0">
                    <a:solidFill>
                      <a:schemeClr val="tx2"/>
                    </a:solidFill>
                    <a:effectLst/>
                    <a:latin typeface="+mn-lt"/>
                    <a:ea typeface="+mn-ea"/>
                    <a:cs typeface="+mn-cs"/>
                  </a:rPr>
                  <a:t>B – projekta ietvaros uzstādāmās AER tehnoloģiju jauda, izteikta </a:t>
                </a:r>
                <a:r>
                  <a:rPr lang="lv-LV" sz="1200" kern="1200" dirty="0" err="1">
                    <a:solidFill>
                      <a:schemeClr val="tx2"/>
                    </a:solidFill>
                    <a:effectLst/>
                    <a:latin typeface="+mn-lt"/>
                    <a:ea typeface="+mn-ea"/>
                    <a:cs typeface="+mn-cs"/>
                  </a:rPr>
                  <a:t>kW</a:t>
                </a:r>
                <a:r>
                  <a:rPr lang="en-US" sz="1200" kern="1200" dirty="0">
                    <a:solidFill>
                      <a:schemeClr val="tx2"/>
                    </a:solidFill>
                    <a:effectLst/>
                    <a:latin typeface="+mn-lt"/>
                    <a:ea typeface="+mn-ea"/>
                    <a:cs typeface="+mn-cs"/>
                  </a:rPr>
                  <a:t> </a:t>
                </a:r>
              </a:p>
              <a:p>
                <a:endParaRPr lang="en-US" dirty="0"/>
              </a:p>
            </p:txBody>
          </p:sp>
        </mc:Fallback>
      </mc:AlternateContent>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28</a:t>
            </a:fld>
            <a:endParaRPr lang="lv-LV" altLang="lv-LV"/>
          </a:p>
        </p:txBody>
      </p:sp>
    </p:spTree>
    <p:extLst>
      <p:ext uri="{BB962C8B-B14F-4D97-AF65-F5344CB8AC3E}">
        <p14:creationId xmlns:p14="http://schemas.microsoft.com/office/powerpoint/2010/main" val="1764194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29</a:t>
            </a:fld>
            <a:endParaRPr lang="lv-LV" altLang="lv-LV"/>
          </a:p>
        </p:txBody>
      </p:sp>
    </p:spTree>
    <p:extLst>
      <p:ext uri="{BB962C8B-B14F-4D97-AF65-F5344CB8AC3E}">
        <p14:creationId xmlns:p14="http://schemas.microsoft.com/office/powerpoint/2010/main" val="2147379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382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30</a:t>
            </a:fld>
            <a:endParaRPr lang="lv-LV" altLang="lv-LV"/>
          </a:p>
        </p:txBody>
      </p:sp>
    </p:spTree>
    <p:extLst>
      <p:ext uri="{BB962C8B-B14F-4D97-AF65-F5344CB8AC3E}">
        <p14:creationId xmlns:p14="http://schemas.microsoft.com/office/powerpoint/2010/main" val="159995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55CF2-256D-44FD-9430-5B63A079CF51}" type="slidenum">
              <a:rPr lang="en-US" smtClean="0"/>
              <a:t>4</a:t>
            </a:fld>
            <a:endParaRPr lang="en-US" dirty="0"/>
          </a:p>
        </p:txBody>
      </p:sp>
    </p:spTree>
    <p:extLst>
      <p:ext uri="{BB962C8B-B14F-4D97-AF65-F5344CB8AC3E}">
        <p14:creationId xmlns:p14="http://schemas.microsoft.com/office/powerpoint/2010/main" val="2250951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31</a:t>
            </a:fld>
            <a:endParaRPr lang="lv-LV" altLang="lv-LV"/>
          </a:p>
        </p:txBody>
      </p:sp>
    </p:spTree>
    <p:extLst>
      <p:ext uri="{BB962C8B-B14F-4D97-AF65-F5344CB8AC3E}">
        <p14:creationId xmlns:p14="http://schemas.microsoft.com/office/powerpoint/2010/main" val="2627450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00"/>
              </a:spcAft>
            </a:pPr>
            <a:endParaRPr lang="en-US"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32</a:t>
            </a:fld>
            <a:endParaRPr lang="lv-LV" altLang="lv-LV"/>
          </a:p>
        </p:txBody>
      </p:sp>
    </p:spTree>
    <p:extLst>
      <p:ext uri="{BB962C8B-B14F-4D97-AF65-F5344CB8AC3E}">
        <p14:creationId xmlns:p14="http://schemas.microsoft.com/office/powerpoint/2010/main" val="3634642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lv-LV" b="0"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33</a:t>
            </a:fld>
            <a:endParaRPr lang="lv-LV" altLang="lv-LV"/>
          </a:p>
        </p:txBody>
      </p:sp>
    </p:spTree>
    <p:extLst>
      <p:ext uri="{BB962C8B-B14F-4D97-AF65-F5344CB8AC3E}">
        <p14:creationId xmlns:p14="http://schemas.microsoft.com/office/powerpoint/2010/main" val="587065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34</a:t>
            </a:fld>
            <a:endParaRPr lang="lv-LV" altLang="lv-LV"/>
          </a:p>
        </p:txBody>
      </p:sp>
    </p:spTree>
    <p:extLst>
      <p:ext uri="{BB962C8B-B14F-4D97-AF65-F5344CB8AC3E}">
        <p14:creationId xmlns:p14="http://schemas.microsoft.com/office/powerpoint/2010/main" val="3652922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35</a:t>
            </a:fld>
            <a:endParaRPr lang="lv-LV" altLang="lv-LV"/>
          </a:p>
        </p:txBody>
      </p:sp>
    </p:spTree>
    <p:extLst>
      <p:ext uri="{BB962C8B-B14F-4D97-AF65-F5344CB8AC3E}">
        <p14:creationId xmlns:p14="http://schemas.microsoft.com/office/powerpoint/2010/main" val="2067163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36</a:t>
            </a:fld>
            <a:endParaRPr lang="lv-LV" altLang="lv-LV"/>
          </a:p>
        </p:txBody>
      </p:sp>
    </p:spTree>
    <p:extLst>
      <p:ext uri="{BB962C8B-B14F-4D97-AF65-F5344CB8AC3E}">
        <p14:creationId xmlns:p14="http://schemas.microsoft.com/office/powerpoint/2010/main" val="1846018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37</a:t>
            </a:fld>
            <a:endParaRPr lang="lv-LV" altLang="lv-LV"/>
          </a:p>
        </p:txBody>
      </p:sp>
    </p:spTree>
    <p:extLst>
      <p:ext uri="{BB962C8B-B14F-4D97-AF65-F5344CB8AC3E}">
        <p14:creationId xmlns:p14="http://schemas.microsoft.com/office/powerpoint/2010/main" val="182663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5</a:t>
            </a:fld>
            <a:endParaRPr lang="lv-LV" altLang="lv-LV"/>
          </a:p>
        </p:txBody>
      </p:sp>
    </p:spTree>
    <p:extLst>
      <p:ext uri="{BB962C8B-B14F-4D97-AF65-F5344CB8AC3E}">
        <p14:creationId xmlns:p14="http://schemas.microsoft.com/office/powerpoint/2010/main" val="171127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6</a:t>
            </a:fld>
            <a:endParaRPr lang="lv-LV" altLang="lv-LV"/>
          </a:p>
        </p:txBody>
      </p:sp>
    </p:spTree>
    <p:extLst>
      <p:ext uri="{BB962C8B-B14F-4D97-AF65-F5344CB8AC3E}">
        <p14:creationId xmlns:p14="http://schemas.microsoft.com/office/powerpoint/2010/main" val="102556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7</a:t>
            </a:fld>
            <a:endParaRPr lang="lv-LV" altLang="lv-LV"/>
          </a:p>
        </p:txBody>
      </p:sp>
    </p:spTree>
    <p:extLst>
      <p:ext uri="{BB962C8B-B14F-4D97-AF65-F5344CB8AC3E}">
        <p14:creationId xmlns:p14="http://schemas.microsoft.com/office/powerpoint/2010/main" val="365578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8</a:t>
            </a:fld>
            <a:endParaRPr lang="lv-LV" altLang="lv-LV"/>
          </a:p>
        </p:txBody>
      </p:sp>
    </p:spTree>
    <p:extLst>
      <p:ext uri="{BB962C8B-B14F-4D97-AF65-F5344CB8AC3E}">
        <p14:creationId xmlns:p14="http://schemas.microsoft.com/office/powerpoint/2010/main" val="209160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9</a:t>
            </a:fld>
            <a:endParaRPr lang="lv-LV" altLang="lv-LV"/>
          </a:p>
        </p:txBody>
      </p:sp>
    </p:spTree>
    <p:extLst>
      <p:ext uri="{BB962C8B-B14F-4D97-AF65-F5344CB8AC3E}">
        <p14:creationId xmlns:p14="http://schemas.microsoft.com/office/powerpoint/2010/main" val="86425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10</a:t>
            </a:fld>
            <a:endParaRPr lang="lv-LV" altLang="lv-LV"/>
          </a:p>
        </p:txBody>
      </p:sp>
    </p:spTree>
    <p:extLst>
      <p:ext uri="{BB962C8B-B14F-4D97-AF65-F5344CB8AC3E}">
        <p14:creationId xmlns:p14="http://schemas.microsoft.com/office/powerpoint/2010/main" val="262438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A5176F5-9B51-B49B-2673-C15E327C8C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B41B8D1A-A0D0-8040-622A-270347CA9B4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a:extLst>
              <a:ext uri="{FF2B5EF4-FFF2-40B4-BE49-F238E27FC236}">
                <a16:creationId xmlns:a16="http://schemas.microsoft.com/office/drawing/2014/main" id="{C4E49DEA-41CD-5FC6-F7CE-35D3359992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B6955EDC-19CB-C605-2585-59969B62520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330389"/>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549589"/>
            <a:ext cx="10363200" cy="561975"/>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02344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3F1C80F-45A1-8E46-B586-DD9E59D8BE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56647" y="381000"/>
            <a:ext cx="8825753"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756647" y="1752601"/>
            <a:ext cx="8825753"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756647" y="6324600"/>
            <a:ext cx="3339353"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6CCA4FD8-F672-3E57-BAB8-4EC5EF4F42E9}"/>
              </a:ext>
            </a:extLst>
          </p:cNvPr>
          <p:cNvSpPr>
            <a:spLocks noGrp="1"/>
          </p:cNvSpPr>
          <p:nvPr>
            <p:ph type="sldNum" sz="quarter" idx="13"/>
          </p:nvPr>
        </p:nvSpPr>
        <p:spPr>
          <a:xfrm>
            <a:off x="11379200" y="6324600"/>
            <a:ext cx="406400" cy="304800"/>
          </a:xfrm>
        </p:spPr>
        <p:txBody>
          <a:bodyPr/>
          <a:lstStyle>
            <a:lvl1pPr>
              <a:defRPr sz="1000"/>
            </a:lvl1pPr>
          </a:lstStyle>
          <a:p>
            <a:pPr>
              <a:defRPr/>
            </a:pPr>
            <a:fld id="{9F6105F7-AC56-47D1-A571-69EA814D9A81}" type="slidenum">
              <a:rPr lang="en-US" altLang="lv-LV"/>
              <a:pPr>
                <a:defRPr/>
              </a:pPr>
              <a:t>‹#›</a:t>
            </a:fld>
            <a:endParaRPr lang="en-US" altLang="lv-LV"/>
          </a:p>
        </p:txBody>
      </p:sp>
    </p:spTree>
    <p:extLst>
      <p:ext uri="{BB962C8B-B14F-4D97-AF65-F5344CB8AC3E}">
        <p14:creationId xmlns:p14="http://schemas.microsoft.com/office/powerpoint/2010/main" val="184056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CCE10CD-F16C-712A-97A0-F6BCBD23C4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9071" y="3657601"/>
            <a:ext cx="8933329"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2649071" y="381000"/>
            <a:ext cx="8933329"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649071" y="6324600"/>
            <a:ext cx="3446929"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061D517B-6E0C-2550-33F2-7DBDAC0C127E}"/>
              </a:ext>
            </a:extLst>
          </p:cNvPr>
          <p:cNvSpPr>
            <a:spLocks noGrp="1"/>
          </p:cNvSpPr>
          <p:nvPr>
            <p:ph type="sldNum" sz="quarter" idx="13"/>
          </p:nvPr>
        </p:nvSpPr>
        <p:spPr>
          <a:xfrm>
            <a:off x="11379200" y="6324600"/>
            <a:ext cx="406400" cy="304800"/>
          </a:xfrm>
        </p:spPr>
        <p:txBody>
          <a:bodyPr/>
          <a:lstStyle>
            <a:lvl1pPr>
              <a:defRPr sz="1000"/>
            </a:lvl1pPr>
          </a:lstStyle>
          <a:p>
            <a:pPr>
              <a:defRPr/>
            </a:pPr>
            <a:fld id="{4554A009-B999-43F5-AA55-C748855E307D}" type="slidenum">
              <a:rPr lang="en-US" altLang="lv-LV"/>
              <a:pPr>
                <a:defRPr/>
              </a:pPr>
              <a:t>‹#›</a:t>
            </a:fld>
            <a:endParaRPr lang="en-US" altLang="lv-LV"/>
          </a:p>
        </p:txBody>
      </p:sp>
    </p:spTree>
    <p:extLst>
      <p:ext uri="{BB962C8B-B14F-4D97-AF65-F5344CB8AC3E}">
        <p14:creationId xmlns:p14="http://schemas.microsoft.com/office/powerpoint/2010/main" val="354844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1E5DF6A-98A6-4AB6-6A53-DAC71B7FB2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5282" y="304802"/>
            <a:ext cx="898711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2595282" y="1752601"/>
            <a:ext cx="4719918"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38274" y="1752601"/>
            <a:ext cx="4844126"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2595282" y="6324600"/>
            <a:ext cx="350071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5B0572AD-E4DA-B156-B7FE-07D2E0C614F2}"/>
              </a:ext>
            </a:extLst>
          </p:cNvPr>
          <p:cNvSpPr>
            <a:spLocks noGrp="1"/>
          </p:cNvSpPr>
          <p:nvPr>
            <p:ph type="sldNum" sz="quarter" idx="13"/>
          </p:nvPr>
        </p:nvSpPr>
        <p:spPr>
          <a:xfrm>
            <a:off x="11379200" y="6324600"/>
            <a:ext cx="406400" cy="304800"/>
          </a:xfrm>
        </p:spPr>
        <p:txBody>
          <a:bodyPr/>
          <a:lstStyle>
            <a:lvl1pPr>
              <a:defRPr sz="1000"/>
            </a:lvl1pPr>
          </a:lstStyle>
          <a:p>
            <a:pPr>
              <a:defRPr/>
            </a:pPr>
            <a:fld id="{C13FA9C7-40A2-43F9-855C-6D03F26BCF39}" type="slidenum">
              <a:rPr lang="en-US" altLang="lv-LV"/>
              <a:pPr>
                <a:defRPr/>
              </a:pPr>
              <a:t>‹#›</a:t>
            </a:fld>
            <a:endParaRPr lang="en-US" altLang="lv-LV"/>
          </a:p>
        </p:txBody>
      </p:sp>
    </p:spTree>
    <p:extLst>
      <p:ext uri="{BB962C8B-B14F-4D97-AF65-F5344CB8AC3E}">
        <p14:creationId xmlns:p14="http://schemas.microsoft.com/office/powerpoint/2010/main" val="296489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55DB172-856B-9CD1-C93A-4F660B0835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495019" y="304802"/>
            <a:ext cx="9087381"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2495019" y="2386941"/>
            <a:ext cx="4820181"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2495019" y="1852614"/>
            <a:ext cx="4820181"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495019" y="6324600"/>
            <a:ext cx="3600981"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946AD8CB-B4D7-9AF2-233B-07BC1B001F9E}"/>
              </a:ext>
            </a:extLst>
          </p:cNvPr>
          <p:cNvSpPr>
            <a:spLocks noGrp="1"/>
          </p:cNvSpPr>
          <p:nvPr>
            <p:ph type="sldNum" sz="quarter" idx="18"/>
          </p:nvPr>
        </p:nvSpPr>
        <p:spPr>
          <a:xfrm>
            <a:off x="11379200" y="6324600"/>
            <a:ext cx="406400" cy="304800"/>
          </a:xfrm>
        </p:spPr>
        <p:txBody>
          <a:bodyPr/>
          <a:lstStyle>
            <a:lvl1pPr>
              <a:defRPr sz="1000"/>
            </a:lvl1pPr>
          </a:lstStyle>
          <a:p>
            <a:pPr>
              <a:defRPr/>
            </a:pPr>
            <a:fld id="{2B7A6672-D321-4FB3-8557-D96A5C47CFE9}" type="slidenum">
              <a:rPr lang="en-US" altLang="lv-LV"/>
              <a:pPr>
                <a:defRPr/>
              </a:pPr>
              <a:t>‹#›</a:t>
            </a:fld>
            <a:endParaRPr lang="en-US" altLang="lv-LV"/>
          </a:p>
        </p:txBody>
      </p:sp>
    </p:spTree>
    <p:extLst>
      <p:ext uri="{BB962C8B-B14F-4D97-AF65-F5344CB8AC3E}">
        <p14:creationId xmlns:p14="http://schemas.microsoft.com/office/powerpoint/2010/main" val="399113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B0A741D-CCD5-3C95-E4B3-0E4C9C28BD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460812" y="304802"/>
            <a:ext cx="912158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2460812" y="6324600"/>
            <a:ext cx="363518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70482E8D-B23E-FE88-D5E1-AF29FD14BF51}"/>
              </a:ext>
            </a:extLst>
          </p:cNvPr>
          <p:cNvSpPr>
            <a:spLocks noGrp="1"/>
          </p:cNvSpPr>
          <p:nvPr>
            <p:ph type="sldNum" sz="quarter" idx="13"/>
          </p:nvPr>
        </p:nvSpPr>
        <p:spPr>
          <a:xfrm>
            <a:off x="11379200" y="6324600"/>
            <a:ext cx="406400" cy="304800"/>
          </a:xfrm>
        </p:spPr>
        <p:txBody>
          <a:bodyPr/>
          <a:lstStyle>
            <a:lvl1pPr>
              <a:defRPr sz="1000"/>
            </a:lvl1pPr>
          </a:lstStyle>
          <a:p>
            <a:pPr>
              <a:defRPr/>
            </a:pPr>
            <a:fld id="{26A9A715-7A6B-4E40-B970-2604E625625E}" type="slidenum">
              <a:rPr lang="en-US" altLang="lv-LV"/>
              <a:pPr>
                <a:defRPr/>
              </a:pPr>
              <a:t>‹#›</a:t>
            </a:fld>
            <a:endParaRPr lang="en-US" altLang="lv-LV"/>
          </a:p>
        </p:txBody>
      </p:sp>
    </p:spTree>
    <p:extLst>
      <p:ext uri="{BB962C8B-B14F-4D97-AF65-F5344CB8AC3E}">
        <p14:creationId xmlns:p14="http://schemas.microsoft.com/office/powerpoint/2010/main" val="337529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B486DB0-814A-7226-4AD2-62871A3892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41494" y="6324600"/>
            <a:ext cx="3554506"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03C7A9DB-0EF4-9878-AFE5-5C8E67DBE047}"/>
              </a:ext>
            </a:extLst>
          </p:cNvPr>
          <p:cNvSpPr>
            <a:spLocks noGrp="1"/>
          </p:cNvSpPr>
          <p:nvPr>
            <p:ph type="sldNum" sz="quarter" idx="13"/>
          </p:nvPr>
        </p:nvSpPr>
        <p:spPr>
          <a:xfrm>
            <a:off x="11379200" y="6324600"/>
            <a:ext cx="406400" cy="304800"/>
          </a:xfrm>
        </p:spPr>
        <p:txBody>
          <a:bodyPr/>
          <a:lstStyle>
            <a:lvl1pPr>
              <a:defRPr sz="1000"/>
            </a:lvl1pPr>
          </a:lstStyle>
          <a:p>
            <a:pPr>
              <a:defRPr/>
            </a:pPr>
            <a:fld id="{6D06F1E7-C627-40E0-96DD-23F4E59E8932}" type="slidenum">
              <a:rPr lang="en-US" altLang="lv-LV"/>
              <a:pPr>
                <a:defRPr/>
              </a:pPr>
              <a:t>‹#›</a:t>
            </a:fld>
            <a:endParaRPr lang="en-US" altLang="lv-LV"/>
          </a:p>
        </p:txBody>
      </p:sp>
    </p:spTree>
    <p:extLst>
      <p:ext uri="{BB962C8B-B14F-4D97-AF65-F5344CB8AC3E}">
        <p14:creationId xmlns:p14="http://schemas.microsoft.com/office/powerpoint/2010/main" val="153372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554AD8B-47F4-1A80-F3D0-A63935C76C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93706" y="272976"/>
            <a:ext cx="4606341"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93706" y="1435120"/>
            <a:ext cx="4606341"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493706" y="6324600"/>
            <a:ext cx="3602294"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0F9C64AD-5A66-AA0E-66FF-B059EF4FFE94}"/>
              </a:ext>
            </a:extLst>
          </p:cNvPr>
          <p:cNvSpPr>
            <a:spLocks noGrp="1"/>
          </p:cNvSpPr>
          <p:nvPr>
            <p:ph type="sldNum" sz="quarter" idx="13"/>
          </p:nvPr>
        </p:nvSpPr>
        <p:spPr>
          <a:xfrm>
            <a:off x="11379200" y="6324600"/>
            <a:ext cx="406400" cy="304800"/>
          </a:xfrm>
        </p:spPr>
        <p:txBody>
          <a:bodyPr/>
          <a:lstStyle>
            <a:lvl1pPr>
              <a:defRPr sz="1000"/>
            </a:lvl1pPr>
          </a:lstStyle>
          <a:p>
            <a:pPr>
              <a:defRPr/>
            </a:pPr>
            <a:fld id="{5D4C9A40-9A8B-42C9-8917-967242EFAAFB}" type="slidenum">
              <a:rPr lang="en-US" altLang="lv-LV"/>
              <a:pPr>
                <a:defRPr/>
              </a:pPr>
              <a:t>‹#›</a:t>
            </a:fld>
            <a:endParaRPr lang="en-US" altLang="lv-LV"/>
          </a:p>
        </p:txBody>
      </p:sp>
    </p:spTree>
    <p:extLst>
      <p:ext uri="{BB962C8B-B14F-4D97-AF65-F5344CB8AC3E}">
        <p14:creationId xmlns:p14="http://schemas.microsoft.com/office/powerpoint/2010/main" val="39998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0877D3C-2990-D5F8-8CD5-B6BFA9B9F0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794394D9-958E-6FC0-EA9A-8F9B0ADFF0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6CC22B29-EA7E-79EC-D0D0-B69F49C2C06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3301394"/>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4338032"/>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86784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64D2B96-A1DB-81FD-0C1D-C05BEA081F2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351300CD-526E-9278-CB8B-C3C93834DAED}"/>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2EDAD358-9AA0-5209-5516-91C7EDA9B807}"/>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6A6EDBD4-E8FA-4E6C-8E2E-4FD758B7C5C2}" type="datetime1">
              <a:rPr lang="en-US"/>
              <a:pPr>
                <a:defRPr/>
              </a:pPr>
              <a:t>12/17/2024</a:t>
            </a:fld>
            <a:endParaRPr lang="en-US"/>
          </a:p>
        </p:txBody>
      </p:sp>
      <p:sp>
        <p:nvSpPr>
          <p:cNvPr id="5" name="Footer Placeholder 4">
            <a:extLst>
              <a:ext uri="{FF2B5EF4-FFF2-40B4-BE49-F238E27FC236}">
                <a16:creationId xmlns:a16="http://schemas.microsoft.com/office/drawing/2014/main" id="{551B7D06-A1A5-F45D-108F-46F2D4AFC4B7}"/>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AEF074F-4D56-C7BC-D650-FD5327E364FC}"/>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latin typeface="Verdana" panose="020B0604030504040204" pitchFamily="34" charset="0"/>
              </a:defRPr>
            </a:lvl1pPr>
          </a:lstStyle>
          <a:p>
            <a:pPr>
              <a:defRPr/>
            </a:pPr>
            <a:fld id="{AC1A6139-4A77-4616-8B8B-90AFAF7EA665}"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Lst>
  <p:hf hdr="0" ftr="0" dt="0"/>
  <p:txStyles>
    <p:title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notesSlide" Target="../notesSlides/notesSlide1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7.xml"/><Relationship Id="rId5" Type="http://schemas.openxmlformats.org/officeDocument/2006/relationships/tags" Target="../tags/tag18.xml"/><Relationship Id="rId4"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ikumi.lv/ta/id/35618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www.cfla.gov.lv/lv/2-1-1-6-k-2"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view.officeapps.live.com/op/view.aspx?src=https%3A%2F%2Fwww.varam.gov.lv%2Fsites%2Fvaram%2Ffiles%2Fmedia_file%2Fdati-par-aglomeraciju-radito-piesarnojuma-slodzi.docx&amp;wdOrigin=BROWSELIN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view.officeapps.live.com/op/view.aspx?src=https%3A%2F%2Fwww.varam.gov.lv%2Fsites%2Fvaram%2Ffiles%2Fmedia_file%2Fdati-par-aglomeraciju-radito-piesarnojuma-slodzi.docx&amp;wdOrigin=BROWSELIN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cfla.gov.lv/lv/par-e-vidi"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projekti.cfla.gov.lv/Login/Index?ReturnUrl=%2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4AE179-C23A-4875-99D1-CF37216419DC}"/>
              </a:ext>
            </a:extLst>
          </p:cNvPr>
          <p:cNvSpPr>
            <a:spLocks noGrp="1"/>
          </p:cNvSpPr>
          <p:nvPr>
            <p:ph type="title"/>
          </p:nvPr>
        </p:nvSpPr>
        <p:spPr>
          <a:xfrm>
            <a:off x="914401" y="2950992"/>
            <a:ext cx="9814308" cy="1898099"/>
          </a:xfrm>
        </p:spPr>
        <p:txBody>
          <a:bodyPr>
            <a:noAutofit/>
          </a:bodyPr>
          <a:lstStyle/>
          <a:p>
            <a:r>
              <a:rPr lang="lv-LV" altLang="lv-LV" sz="2400" b="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2.</a:t>
            </a:r>
            <a:r>
              <a:rPr lang="en-US" altLang="lv-LV" sz="2400" b="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1.1.6</a:t>
            </a:r>
            <a:r>
              <a:rPr lang="lv-LV" altLang="lv-LV" sz="2400" b="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specifiskā atbalsta mērķa "</a:t>
            </a:r>
            <a:r>
              <a:rPr lang="lv-LV" sz="2400" b="0" i="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Energoefektivitātes veicināšana un siltumnīcefekta gāzu emisiju samazināšana</a:t>
            </a:r>
            <a:r>
              <a:rPr lang="lv-LV" altLang="lv-LV" sz="2400" b="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t>
            </a:r>
            <a:br>
              <a:rPr lang="en-US" altLang="lv-LV" sz="2400" b="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br>
            <a:r>
              <a:rPr lang="lv-LV" altLang="lv-LV" sz="2400" b="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2.</a:t>
            </a:r>
            <a:r>
              <a:rPr lang="en-US" altLang="lv-LV" sz="2400" b="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1.1.6.</a:t>
            </a:r>
            <a:r>
              <a:rPr lang="lv-LV" altLang="lv-LV" sz="2400" b="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pasākum</a:t>
            </a:r>
            <a:r>
              <a:rPr lang="en-US" altLang="lv-LV" sz="2400" b="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a:t>
            </a:r>
            <a:br>
              <a:rPr lang="en-US" altLang="lv-LV" sz="2400" b="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br>
            <a:r>
              <a:rPr lang="lv-LV" altLang="lv-LV" sz="2400" b="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t>
            </a:r>
            <a:r>
              <a:rPr lang="lv-LV" sz="2400" b="0" i="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Pašvaldību ēku energoefektivitātes paaugstināšana</a:t>
            </a:r>
            <a:r>
              <a:rPr lang="lv-LV" altLang="lv-LV" sz="2400" b="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altLang="lv-LV" sz="2400" b="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2. atlases kārtas</a:t>
            </a:r>
            <a:endParaRPr lang="lv-LV" altLang="lv-LV" sz="2400" b="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2291" name="Text Placeholder 2">
            <a:extLst>
              <a:ext uri="{FF2B5EF4-FFF2-40B4-BE49-F238E27FC236}">
                <a16:creationId xmlns:a16="http://schemas.microsoft.com/office/drawing/2014/main" id="{2218B82B-9759-B197-62FF-AD4E546D4B4B}"/>
              </a:ext>
            </a:extLst>
          </p:cNvPr>
          <p:cNvSpPr>
            <a:spLocks noGrp="1"/>
          </p:cNvSpPr>
          <p:nvPr>
            <p:ph type="body" sz="quarter" idx="10"/>
          </p:nvPr>
        </p:nvSpPr>
        <p:spPr>
          <a:xfrm>
            <a:off x="914400" y="4458519"/>
            <a:ext cx="10363200" cy="561975"/>
          </a:xfrm>
        </p:spPr>
        <p:txBody>
          <a:bodyPr>
            <a:normAutofit/>
          </a:bodyPr>
          <a:lstStyle/>
          <a:p>
            <a:pPr>
              <a:spcBef>
                <a:spcPts val="0"/>
              </a:spcBef>
            </a:pPr>
            <a:r>
              <a:rPr lang="lv-LV" altLang="lv-LV" sz="2600" b="1" dirty="0">
                <a:solidFill>
                  <a:srgbClr val="002060"/>
                </a:solidFill>
                <a:latin typeface="Calibri" panose="020F0502020204030204" pitchFamily="34" charset="0"/>
                <a:ea typeface="Calibri" panose="020F0502020204030204" pitchFamily="34" charset="0"/>
                <a:cs typeface="Calibri" panose="020F0502020204030204" pitchFamily="34" charset="0"/>
              </a:rPr>
              <a:t>Projekta iesnieguma sagatavošana un ieskats vērtēšanas kārtībā</a:t>
            </a:r>
          </a:p>
        </p:txBody>
      </p:sp>
      <p:sp>
        <p:nvSpPr>
          <p:cNvPr id="2" name="Taisnstūris: ar noapaļotiem stūriem 1">
            <a:extLst>
              <a:ext uri="{FF2B5EF4-FFF2-40B4-BE49-F238E27FC236}">
                <a16:creationId xmlns:a16="http://schemas.microsoft.com/office/drawing/2014/main" id="{DB40D23B-FA96-C5AD-C4B2-BC7A58CCCC7C}"/>
              </a:ext>
            </a:extLst>
          </p:cNvPr>
          <p:cNvSpPr>
            <a:spLocks noGrp="1" noRot="1" noMove="1" noResize="1" noEditPoints="1" noAdjustHandles="1" noChangeArrowheads="1" noChangeShapeType="1"/>
          </p:cNvSpPr>
          <p:nvPr/>
        </p:nvSpPr>
        <p:spPr>
          <a:xfrm>
            <a:off x="3355975" y="5307013"/>
            <a:ext cx="5881688" cy="1244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pic>
        <p:nvPicPr>
          <p:cNvPr id="12293" name="Attēls 4" descr="Attēls, kurā ir grafika, ekrānuzņēmums, grafiskais dizains, logotips&#10;&#10;Apraksts ģenerēts automātiski">
            <a:extLst>
              <a:ext uri="{FF2B5EF4-FFF2-40B4-BE49-F238E27FC236}">
                <a16:creationId xmlns:a16="http://schemas.microsoft.com/office/drawing/2014/main" id="{E755E1E4-58AC-2664-1BE9-9D74CF561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5100638"/>
            <a:ext cx="319087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88278C-D3BC-9768-2870-6CA63F12C3CC}"/>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80044FBD-69B4-DA5B-692D-FDAAAF0A9D87}"/>
              </a:ext>
            </a:extLst>
          </p:cNvPr>
          <p:cNvSpPr>
            <a:spLocks noGrp="1"/>
          </p:cNvSpPr>
          <p:nvPr>
            <p:ph type="sldNum" sz="quarter" idx="13"/>
          </p:nvPr>
        </p:nvSpPr>
        <p:spPr/>
        <p:txBody>
          <a:bodyPr/>
          <a:lstStyle/>
          <a:p>
            <a:pPr>
              <a:defRPr/>
            </a:pPr>
            <a:fld id="{6D06F1E7-C627-40E0-96DD-23F4E59E8932}" type="slidenum">
              <a:rPr lang="en-US" altLang="lv-LV" smtClean="0"/>
              <a:pPr>
                <a:defRPr/>
              </a:pPr>
              <a:t>10</a:t>
            </a:fld>
            <a:endParaRPr lang="en-US" altLang="lv-LV"/>
          </a:p>
        </p:txBody>
      </p:sp>
      <p:sp>
        <p:nvSpPr>
          <p:cNvPr id="5" name="Title 1">
            <a:extLst>
              <a:ext uri="{FF2B5EF4-FFF2-40B4-BE49-F238E27FC236}">
                <a16:creationId xmlns:a16="http://schemas.microsoft.com/office/drawing/2014/main" id="{C81FE12F-ED8B-F664-5BED-B793AC9ACB1B}"/>
              </a:ext>
            </a:extLst>
          </p:cNvPr>
          <p:cNvSpPr txBox="1">
            <a:spLocks/>
          </p:cNvSpPr>
          <p:nvPr/>
        </p:nvSpPr>
        <p:spPr>
          <a:xfrm>
            <a:off x="2595282" y="304802"/>
            <a:ext cx="8987118" cy="1066799"/>
          </a:xfrm>
          <a:prstGeom prst="rect">
            <a:avLst/>
          </a:prstGeom>
        </p:spPr>
        <p:txBody>
          <a:bodyPr/>
          <a:lst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Projekta iesnieguma sagatavošana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7</a:t>
            </a:r>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lv-LV"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dirty="0"/>
          </a:p>
        </p:txBody>
      </p:sp>
      <p:pic>
        <p:nvPicPr>
          <p:cNvPr id="13" name="Picture 12">
            <a:extLst>
              <a:ext uri="{FF2B5EF4-FFF2-40B4-BE49-F238E27FC236}">
                <a16:creationId xmlns:a16="http://schemas.microsoft.com/office/drawing/2014/main" id="{E05A288A-9A81-060B-653C-63B2317C8D9C}"/>
              </a:ext>
            </a:extLst>
          </p:cNvPr>
          <p:cNvPicPr>
            <a:picLocks noChangeAspect="1"/>
          </p:cNvPicPr>
          <p:nvPr/>
        </p:nvPicPr>
        <p:blipFill>
          <a:blip r:embed="rId3"/>
          <a:stretch>
            <a:fillRect/>
          </a:stretch>
        </p:blipFill>
        <p:spPr>
          <a:xfrm>
            <a:off x="432638" y="1812471"/>
            <a:ext cx="6538878" cy="3091543"/>
          </a:xfrm>
          <a:prstGeom prst="rect">
            <a:avLst/>
          </a:prstGeom>
        </p:spPr>
        <p:style>
          <a:lnRef idx="2">
            <a:schemeClr val="accent1"/>
          </a:lnRef>
          <a:fillRef idx="1">
            <a:schemeClr val="lt1"/>
          </a:fillRef>
          <a:effectRef idx="0">
            <a:schemeClr val="accent1"/>
          </a:effectRef>
          <a:fontRef idx="minor">
            <a:schemeClr val="dk1"/>
          </a:fontRef>
        </p:style>
      </p:pic>
      <p:pic>
        <p:nvPicPr>
          <p:cNvPr id="15" name="Picture 14">
            <a:extLst>
              <a:ext uri="{FF2B5EF4-FFF2-40B4-BE49-F238E27FC236}">
                <a16:creationId xmlns:a16="http://schemas.microsoft.com/office/drawing/2014/main" id="{4BBDE61C-5B1E-0DF1-1F08-B63833AFDD03}"/>
              </a:ext>
            </a:extLst>
          </p:cNvPr>
          <p:cNvPicPr>
            <a:picLocks noChangeAspect="1"/>
          </p:cNvPicPr>
          <p:nvPr/>
        </p:nvPicPr>
        <p:blipFill>
          <a:blip r:embed="rId4"/>
          <a:stretch>
            <a:fillRect/>
          </a:stretch>
        </p:blipFill>
        <p:spPr>
          <a:xfrm>
            <a:off x="7051550" y="1168438"/>
            <a:ext cx="5090335" cy="3741019"/>
          </a:xfrm>
          <a:prstGeom prst="rect">
            <a:avLst/>
          </a:prstGeom>
        </p:spPr>
        <p:style>
          <a:lnRef idx="2">
            <a:schemeClr val="accent1"/>
          </a:lnRef>
          <a:fillRef idx="1">
            <a:schemeClr val="lt1"/>
          </a:fillRef>
          <a:effectRef idx="0">
            <a:schemeClr val="accent1"/>
          </a:effectRef>
          <a:fontRef idx="minor">
            <a:schemeClr val="dk1"/>
          </a:fontRef>
        </p:style>
      </p:pic>
      <p:cxnSp>
        <p:nvCxnSpPr>
          <p:cNvPr id="16" name="Straight Arrow Connector 15">
            <a:extLst>
              <a:ext uri="{FF2B5EF4-FFF2-40B4-BE49-F238E27FC236}">
                <a16:creationId xmlns:a16="http://schemas.microsoft.com/office/drawing/2014/main" id="{30DB7210-16E2-ACBB-71A6-5EE553322D17}"/>
              </a:ext>
            </a:extLst>
          </p:cNvPr>
          <p:cNvCxnSpPr>
            <a:cxnSpLocks/>
            <a:endCxn id="30" idx="1"/>
          </p:cNvCxnSpPr>
          <p:nvPr/>
        </p:nvCxnSpPr>
        <p:spPr>
          <a:xfrm>
            <a:off x="3623910" y="3609975"/>
            <a:ext cx="2459248" cy="598034"/>
          </a:xfrm>
          <a:prstGeom prst="straightConnector1">
            <a:avLst/>
          </a:prstGeom>
          <a:ln w="38100">
            <a:solidFill>
              <a:srgbClr val="990099"/>
            </a:solidFill>
            <a:tailEnd type="triangle"/>
          </a:ln>
        </p:spPr>
        <p:style>
          <a:lnRef idx="1">
            <a:schemeClr val="accent1"/>
          </a:lnRef>
          <a:fillRef idx="0">
            <a:schemeClr val="accent1"/>
          </a:fillRef>
          <a:effectRef idx="0">
            <a:schemeClr val="accent1"/>
          </a:effectRef>
          <a:fontRef idx="minor">
            <a:schemeClr val="tx1"/>
          </a:fontRef>
        </p:style>
      </p:cxnSp>
      <p:sp>
        <p:nvSpPr>
          <p:cNvPr id="21" name="Google Shape;107;p16">
            <a:extLst>
              <a:ext uri="{FF2B5EF4-FFF2-40B4-BE49-F238E27FC236}">
                <a16:creationId xmlns:a16="http://schemas.microsoft.com/office/drawing/2014/main" id="{BE377C2C-8994-E059-643F-E0DBBE1D7C51}"/>
              </a:ext>
            </a:extLst>
          </p:cNvPr>
          <p:cNvSpPr/>
          <p:nvPr/>
        </p:nvSpPr>
        <p:spPr>
          <a:xfrm>
            <a:off x="8848724" y="4904014"/>
            <a:ext cx="1997465" cy="1066799"/>
          </a:xfrm>
          <a:custGeom>
            <a:avLst/>
            <a:gdLst/>
            <a:ahLst/>
            <a:cxnLst/>
            <a:rect l="l" t="t" r="r" b="b"/>
            <a:pathLst>
              <a:path w="39244" h="12717" extrusionOk="0">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MK noteikumu</a:t>
            </a:r>
          </a:p>
          <a:p>
            <a:pPr marL="0" lvl="0" indent="0" algn="ctr" rtl="0">
              <a:spcBef>
                <a:spcPts val="0"/>
              </a:spcBef>
              <a:spcAft>
                <a:spcPts val="0"/>
              </a:spcAft>
              <a:buNone/>
            </a:pPr>
            <a:r>
              <a:rPr lang="en" sz="18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27.punkts  </a:t>
            </a:r>
          </a:p>
          <a:p>
            <a:pPr marL="0" lvl="0" indent="0" algn="ctr" rtl="0">
              <a:spcBef>
                <a:spcPts val="0"/>
              </a:spcBef>
              <a:spcAft>
                <a:spcPts val="0"/>
              </a:spcAft>
              <a:buNone/>
            </a:pPr>
            <a:r>
              <a:rPr lang="en" sz="18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35.2. apakšpunkts</a:t>
            </a:r>
          </a:p>
        </p:txBody>
      </p:sp>
      <p:cxnSp>
        <p:nvCxnSpPr>
          <p:cNvPr id="22" name="Straight Arrow Connector 21">
            <a:extLst>
              <a:ext uri="{FF2B5EF4-FFF2-40B4-BE49-F238E27FC236}">
                <a16:creationId xmlns:a16="http://schemas.microsoft.com/office/drawing/2014/main" id="{9264B138-434E-413F-9E5F-2024CAA014DE}"/>
              </a:ext>
            </a:extLst>
          </p:cNvPr>
          <p:cNvCxnSpPr>
            <a:cxnSpLocks/>
          </p:cNvCxnSpPr>
          <p:nvPr/>
        </p:nvCxnSpPr>
        <p:spPr>
          <a:xfrm>
            <a:off x="9683803" y="3777343"/>
            <a:ext cx="0" cy="1132114"/>
          </a:xfrm>
          <a:prstGeom prst="straightConnector1">
            <a:avLst/>
          </a:prstGeom>
          <a:ln w="38100">
            <a:solidFill>
              <a:srgbClr val="990099"/>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05AE274-8E06-9778-7B70-EA33518C169E}"/>
              </a:ext>
            </a:extLst>
          </p:cNvPr>
          <p:cNvSpPr/>
          <p:nvPr/>
        </p:nvSpPr>
        <p:spPr>
          <a:xfrm>
            <a:off x="2914649" y="3358243"/>
            <a:ext cx="709261" cy="41501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
        <p:nvSpPr>
          <p:cNvPr id="30" name="Rectangle 29">
            <a:extLst>
              <a:ext uri="{FF2B5EF4-FFF2-40B4-BE49-F238E27FC236}">
                <a16:creationId xmlns:a16="http://schemas.microsoft.com/office/drawing/2014/main" id="{FFFDC9F9-986D-FBA7-52E4-422D5D460CCD}"/>
              </a:ext>
            </a:extLst>
          </p:cNvPr>
          <p:cNvSpPr/>
          <p:nvPr/>
        </p:nvSpPr>
        <p:spPr>
          <a:xfrm>
            <a:off x="6083158" y="4024992"/>
            <a:ext cx="793891" cy="36603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
        <p:nvSpPr>
          <p:cNvPr id="6" name="Rectangle 5">
            <a:extLst>
              <a:ext uri="{FF2B5EF4-FFF2-40B4-BE49-F238E27FC236}">
                <a16:creationId xmlns:a16="http://schemas.microsoft.com/office/drawing/2014/main" id="{42E6B021-3687-8BAB-AEF2-868A519017F6}"/>
              </a:ext>
            </a:extLst>
          </p:cNvPr>
          <p:cNvSpPr/>
          <p:nvPr/>
        </p:nvSpPr>
        <p:spPr>
          <a:xfrm>
            <a:off x="7680777" y="1923107"/>
            <a:ext cx="1473982" cy="2176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Tree>
    <p:extLst>
      <p:ext uri="{BB962C8B-B14F-4D97-AF65-F5344CB8AC3E}">
        <p14:creationId xmlns:p14="http://schemas.microsoft.com/office/powerpoint/2010/main" val="263943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CC302-E73B-18A1-08B6-FBB0071987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0AC14-49B4-F9BE-ECB4-023197B29507}"/>
              </a:ext>
            </a:extLst>
          </p:cNvPr>
          <p:cNvSpPr>
            <a:spLocks noGrp="1"/>
          </p:cNvSpPr>
          <p:nvPr>
            <p:ph type="title" idx="4294967295"/>
          </p:nvPr>
        </p:nvSpPr>
        <p:spPr>
          <a:xfrm>
            <a:off x="2492865" y="330491"/>
            <a:ext cx="8105887" cy="1077619"/>
          </a:xfrm>
        </p:spPr>
        <p:txBody>
          <a:bodyPr/>
          <a:lstStyle/>
          <a:p>
            <a:pPr marL="0" marR="0" lvl="0" indent="0" defTabSz="938213" rtl="0" eaLnBrk="0" fontAlgn="base" latinLnBrk="0" hangingPunct="0">
              <a:lnSpc>
                <a:spcPct val="100000"/>
              </a:lnSpc>
              <a:spcBef>
                <a:spcPct val="0"/>
              </a:spcBef>
              <a:spcAft>
                <a:spcPct val="0"/>
              </a:spcAft>
              <a:buClrTx/>
              <a:buSzTx/>
              <a:buFontTx/>
              <a:buNone/>
              <a:tabLst/>
              <a:defRPr/>
            </a:pPr>
            <a:r>
              <a:rPr kumimoji="0" lang="lv-LV"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HP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Nenodarīt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būtisku</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kaitējumu</a:t>
            </a:r>
            <a:r>
              <a:rPr kumimoji="0" lang="lv-LV"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(specifiskais atbilstības kritērijs Nr. 3.3)</a:t>
            </a:r>
            <a:endParaRPr kumimoji="0" lang="lv-LV"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226CE52-D50A-2475-1B86-ECA5D8A7E2A5}"/>
              </a:ext>
            </a:extLst>
          </p:cNvPr>
          <p:cNvGrpSpPr/>
          <p:nvPr/>
        </p:nvGrpSpPr>
        <p:grpSpPr>
          <a:xfrm>
            <a:off x="902858" y="1765360"/>
            <a:ext cx="10386284" cy="3862681"/>
            <a:chOff x="838200" y="1442744"/>
            <a:chExt cx="10515600" cy="3674310"/>
          </a:xfrm>
        </p:grpSpPr>
        <p:grpSp>
          <p:nvGrpSpPr>
            <p:cNvPr id="18" name="Group 17">
              <a:extLst>
                <a:ext uri="{FF2B5EF4-FFF2-40B4-BE49-F238E27FC236}">
                  <a16:creationId xmlns:a16="http://schemas.microsoft.com/office/drawing/2014/main" id="{DE7A8BDA-8137-D435-545F-2BFFBDB4202F}"/>
                </a:ext>
              </a:extLst>
            </p:cNvPr>
            <p:cNvGrpSpPr/>
            <p:nvPr/>
          </p:nvGrpSpPr>
          <p:grpSpPr>
            <a:xfrm>
              <a:off x="838200" y="1442744"/>
              <a:ext cx="2919740" cy="3072106"/>
              <a:chOff x="1239047" y="1442744"/>
              <a:chExt cx="2919740" cy="3072106"/>
            </a:xfrm>
          </p:grpSpPr>
          <p:sp>
            <p:nvSpPr>
              <p:cNvPr id="20" name="Rectangle 19">
                <a:extLst>
                  <a:ext uri="{FF2B5EF4-FFF2-40B4-BE49-F238E27FC236}">
                    <a16:creationId xmlns:a16="http://schemas.microsoft.com/office/drawing/2014/main" id="{6BFB44F9-40C4-C265-D71D-9F2D7FC173A2}"/>
                  </a:ext>
                </a:extLst>
              </p:cNvPr>
              <p:cNvSpPr/>
              <p:nvPr/>
            </p:nvSpPr>
            <p:spPr>
              <a:xfrm>
                <a:off x="1239047" y="1860545"/>
                <a:ext cx="2919740" cy="2654305"/>
              </a:xfrm>
              <a:prstGeom prst="rect">
                <a:avLst/>
              </a:prstGeom>
              <a:solidFill>
                <a:srgbClr val="F2F2F2"/>
              </a:solidFill>
              <a:ln w="76200">
                <a:solidFill>
                  <a:schemeClr val="accent1"/>
                </a:solidFill>
              </a:ln>
              <a:effectLst>
                <a:outerShdw blurRad="50800" dist="38100" dir="10800000" algn="r" rotWithShape="0">
                  <a:prstClr val="black">
                    <a:alpha val="40000"/>
                  </a:prstClr>
                </a:outerShdw>
              </a:effectLst>
            </p:spPr>
            <p:txBody>
              <a:bodyPr wrap="square" tIns="252000">
                <a:noAutofit/>
              </a:bodyPr>
              <a:lstStyle/>
              <a:p>
                <a:pPr algn="ctr"/>
                <a:r>
                  <a:rPr lang="lv-LV" sz="1600" b="1"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Pielāgošanās klimata pārmaiņām un piesārņojuma mazināšana</a:t>
                </a:r>
                <a:endParaRPr lang="lv-LV"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Clipboard2">
                <a:extLst>
                  <a:ext uri="{FF2B5EF4-FFF2-40B4-BE49-F238E27FC236}">
                    <a16:creationId xmlns:a16="http://schemas.microsoft.com/office/drawing/2014/main" id="{EDE852DD-2FC7-B307-F56A-13007EA4A0EF}"/>
                  </a:ext>
                </a:extLst>
              </p:cNvPr>
              <p:cNvSpPr>
                <a:spLocks noChangeAspect="1" noEditPoints="1"/>
              </p:cNvSpPr>
              <p:nvPr>
                <p:custDataLst>
                  <p:tags r:id="rId4"/>
                </p:custDataLst>
              </p:nvPr>
            </p:nvSpPr>
            <p:spPr bwMode="auto">
              <a:xfrm>
                <a:off x="1938033" y="1442744"/>
                <a:ext cx="980927" cy="417801"/>
              </a:xfrm>
              <a:custGeom>
                <a:avLst/>
                <a:gdLst>
                  <a:gd name="T0" fmla="*/ 426 w 575"/>
                  <a:gd name="T1" fmla="*/ 95 h 245"/>
                  <a:gd name="T2" fmla="*/ 405 w 575"/>
                  <a:gd name="T3" fmla="*/ 95 h 245"/>
                  <a:gd name="T4" fmla="*/ 287 w 575"/>
                  <a:gd name="T5" fmla="*/ 0 h 245"/>
                  <a:gd name="T6" fmla="*/ 170 w 575"/>
                  <a:gd name="T7" fmla="*/ 95 h 245"/>
                  <a:gd name="T8" fmla="*/ 148 w 575"/>
                  <a:gd name="T9" fmla="*/ 95 h 245"/>
                  <a:gd name="T10" fmla="*/ 0 w 575"/>
                  <a:gd name="T11" fmla="*/ 245 h 245"/>
                  <a:gd name="T12" fmla="*/ 575 w 575"/>
                  <a:gd name="T13" fmla="*/ 245 h 245"/>
                  <a:gd name="T14" fmla="*/ 426 w 575"/>
                  <a:gd name="T15" fmla="*/ 95 h 245"/>
                  <a:gd name="T16" fmla="*/ 281 w 575"/>
                  <a:gd name="T17" fmla="*/ 123 h 245"/>
                  <a:gd name="T18" fmla="*/ 229 w 575"/>
                  <a:gd name="T19" fmla="*/ 85 h 245"/>
                  <a:gd name="T20" fmla="*/ 281 w 575"/>
                  <a:gd name="T21" fmla="*/ 48 h 245"/>
                  <a:gd name="T22" fmla="*/ 333 w 575"/>
                  <a:gd name="T23" fmla="*/ 85 h 245"/>
                  <a:gd name="T24" fmla="*/ 281 w 575"/>
                  <a:gd name="T25" fmla="*/ 1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245">
                    <a:moveTo>
                      <a:pt x="426" y="95"/>
                    </a:moveTo>
                    <a:lnTo>
                      <a:pt x="405" y="95"/>
                    </a:lnTo>
                    <a:cubicBezTo>
                      <a:pt x="401" y="32"/>
                      <a:pt x="350" y="0"/>
                      <a:pt x="287" y="0"/>
                    </a:cubicBezTo>
                    <a:cubicBezTo>
                      <a:pt x="224" y="0"/>
                      <a:pt x="173" y="32"/>
                      <a:pt x="170" y="95"/>
                    </a:cubicBezTo>
                    <a:lnTo>
                      <a:pt x="148" y="95"/>
                    </a:lnTo>
                    <a:cubicBezTo>
                      <a:pt x="66" y="95"/>
                      <a:pt x="0" y="145"/>
                      <a:pt x="0" y="245"/>
                    </a:cubicBezTo>
                    <a:lnTo>
                      <a:pt x="575" y="245"/>
                    </a:lnTo>
                    <a:cubicBezTo>
                      <a:pt x="575" y="145"/>
                      <a:pt x="508" y="95"/>
                      <a:pt x="426" y="95"/>
                    </a:cubicBezTo>
                    <a:close/>
                    <a:moveTo>
                      <a:pt x="281" y="123"/>
                    </a:moveTo>
                    <a:cubicBezTo>
                      <a:pt x="252" y="123"/>
                      <a:pt x="229" y="106"/>
                      <a:pt x="229" y="85"/>
                    </a:cubicBezTo>
                    <a:cubicBezTo>
                      <a:pt x="229" y="64"/>
                      <a:pt x="252" y="48"/>
                      <a:pt x="281" y="48"/>
                    </a:cubicBezTo>
                    <a:cubicBezTo>
                      <a:pt x="309" y="48"/>
                      <a:pt x="333" y="64"/>
                      <a:pt x="333" y="85"/>
                    </a:cubicBezTo>
                    <a:cubicBezTo>
                      <a:pt x="333" y="106"/>
                      <a:pt x="309" y="123"/>
                      <a:pt x="281" y="123"/>
                    </a:cubicBezTo>
                    <a:close/>
                  </a:path>
                </a:pathLst>
              </a:custGeom>
              <a:solidFill>
                <a:schemeClr val="tx1"/>
              </a:solidFill>
              <a:ln w="0">
                <a:noFill/>
                <a:prstDash val="solid"/>
                <a:round/>
                <a:headEnd/>
                <a:tailEnd/>
              </a:ln>
              <a:effectLst>
                <a:outerShdw blurRad="50800" dist="38100" dir="10800000" algn="r" rotWithShape="0">
                  <a:prstClr val="black">
                    <a:alpha val="40000"/>
                  </a:prstClr>
                </a:outerShdw>
              </a:effectLst>
            </p:spPr>
            <p:txBody>
              <a:bodyPr vert="horz" wrap="square" lIns="91440" tIns="252000" rIns="91440" bIns="45720" numCol="1" anchor="t" anchorCtr="0" compatLnSpc="1">
                <a:prstTxWarp prst="textNoShape">
                  <a:avLst/>
                </a:prstTxWarp>
              </a:bodyPr>
              <a:lstStyle/>
              <a:p>
                <a:endParaRPr lang="lv-LV" sz="1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5534E13F-7A97-56A2-672E-5FB4FCD4D6A0}"/>
                </a:ext>
              </a:extLst>
            </p:cNvPr>
            <p:cNvGrpSpPr/>
            <p:nvPr/>
          </p:nvGrpSpPr>
          <p:grpSpPr>
            <a:xfrm>
              <a:off x="4249419" y="1442744"/>
              <a:ext cx="3166170" cy="3674309"/>
              <a:chOff x="1938032" y="1442744"/>
              <a:chExt cx="3166170" cy="3674309"/>
            </a:xfrm>
          </p:grpSpPr>
          <p:sp>
            <p:nvSpPr>
              <p:cNvPr id="26" name="Rectangle 25">
                <a:extLst>
                  <a:ext uri="{FF2B5EF4-FFF2-40B4-BE49-F238E27FC236}">
                    <a16:creationId xmlns:a16="http://schemas.microsoft.com/office/drawing/2014/main" id="{FBC87EE1-511B-172C-9D71-C7EF5976D4CA}"/>
                  </a:ext>
                </a:extLst>
              </p:cNvPr>
              <p:cNvSpPr/>
              <p:nvPr/>
            </p:nvSpPr>
            <p:spPr>
              <a:xfrm>
                <a:off x="1938032" y="1860545"/>
                <a:ext cx="3166170" cy="3256508"/>
              </a:xfrm>
              <a:prstGeom prst="rect">
                <a:avLst/>
              </a:prstGeom>
              <a:solidFill>
                <a:srgbClr val="F2F2F2"/>
              </a:solidFill>
              <a:ln w="76200">
                <a:solidFill>
                  <a:schemeClr val="accent2"/>
                </a:solidFill>
              </a:ln>
              <a:effectLst>
                <a:outerShdw blurRad="50800" dist="38100" dir="10800000" algn="r" rotWithShape="0">
                  <a:prstClr val="black">
                    <a:alpha val="40000"/>
                  </a:prstClr>
                </a:outerShdw>
              </a:effectLst>
            </p:spPr>
            <p:txBody>
              <a:bodyPr wrap="square" tIns="252000">
                <a:noAutofit/>
              </a:bodyPr>
              <a:lstStyle/>
              <a:p>
                <a:pPr algn="ctr"/>
                <a:r>
                  <a:rPr lang="lv-LV" sz="1600" b="1" dirty="0">
                    <a:solidFill>
                      <a:schemeClr val="accent2"/>
                    </a:solidFill>
                    <a:latin typeface="Calibri" panose="020F0502020204030204" pitchFamily="34" charset="0"/>
                    <a:ea typeface="Calibri" panose="020F0502020204030204" pitchFamily="34" charset="0"/>
                    <a:cs typeface="Calibri" panose="020F0502020204030204" pitchFamily="34" charset="0"/>
                  </a:rPr>
                  <a:t>Zaļais publiskais iepirkums</a:t>
                </a:r>
                <a:endParaRPr lang="en-US" sz="1600" b="1"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algn="ctr"/>
                <a:endParaRPr lang="lv-LV" sz="1400" dirty="0">
                  <a:solidFill>
                    <a:srgbClr val="7F7F7F"/>
                  </a:solidFill>
                  <a:latin typeface="Calibri" panose="020F0502020204030204" pitchFamily="34" charset="0"/>
                  <a:ea typeface="Calibri" panose="020F0502020204030204" pitchFamily="34" charset="0"/>
                  <a:cs typeface="Calibri" panose="020F0502020204030204" pitchFamily="34" charset="0"/>
                </a:endParaRPr>
              </a:p>
              <a:p>
                <a:pPr algn="ctr"/>
                <a:r>
                  <a:rPr lang="lv-LV" sz="1500" dirty="0">
                    <a:solidFill>
                      <a:schemeClr val="tx1"/>
                    </a:solidFill>
                    <a:latin typeface="Calibri" panose="020F0502020204030204" pitchFamily="34" charset="0"/>
                    <a:ea typeface="Calibri" panose="020F0502020204030204" pitchFamily="34" charset="0"/>
                    <a:cs typeface="Calibri" panose="020F0502020204030204" pitchFamily="34" charset="0"/>
                  </a:rPr>
                  <a:t>Norāda preču un pakalpojumu grupas, kurām piemēros zaļo publisko iepirkumu </a:t>
                </a:r>
              </a:p>
            </p:txBody>
          </p:sp>
          <p:sp>
            <p:nvSpPr>
              <p:cNvPr id="28" name="Clipboard2">
                <a:extLst>
                  <a:ext uri="{FF2B5EF4-FFF2-40B4-BE49-F238E27FC236}">
                    <a16:creationId xmlns:a16="http://schemas.microsoft.com/office/drawing/2014/main" id="{B029F0E4-B550-F1B5-647E-A04183B00F38}"/>
                  </a:ext>
                </a:extLst>
              </p:cNvPr>
              <p:cNvSpPr>
                <a:spLocks noChangeAspect="1" noEditPoints="1"/>
              </p:cNvSpPr>
              <p:nvPr>
                <p:custDataLst>
                  <p:tags r:id="rId3"/>
                </p:custDataLst>
              </p:nvPr>
            </p:nvSpPr>
            <p:spPr bwMode="auto">
              <a:xfrm>
                <a:off x="1938033" y="1442744"/>
                <a:ext cx="980927" cy="417801"/>
              </a:xfrm>
              <a:custGeom>
                <a:avLst/>
                <a:gdLst>
                  <a:gd name="T0" fmla="*/ 426 w 575"/>
                  <a:gd name="T1" fmla="*/ 95 h 245"/>
                  <a:gd name="T2" fmla="*/ 405 w 575"/>
                  <a:gd name="T3" fmla="*/ 95 h 245"/>
                  <a:gd name="T4" fmla="*/ 287 w 575"/>
                  <a:gd name="T5" fmla="*/ 0 h 245"/>
                  <a:gd name="T6" fmla="*/ 170 w 575"/>
                  <a:gd name="T7" fmla="*/ 95 h 245"/>
                  <a:gd name="T8" fmla="*/ 148 w 575"/>
                  <a:gd name="T9" fmla="*/ 95 h 245"/>
                  <a:gd name="T10" fmla="*/ 0 w 575"/>
                  <a:gd name="T11" fmla="*/ 245 h 245"/>
                  <a:gd name="T12" fmla="*/ 575 w 575"/>
                  <a:gd name="T13" fmla="*/ 245 h 245"/>
                  <a:gd name="T14" fmla="*/ 426 w 575"/>
                  <a:gd name="T15" fmla="*/ 95 h 245"/>
                  <a:gd name="T16" fmla="*/ 281 w 575"/>
                  <a:gd name="T17" fmla="*/ 123 h 245"/>
                  <a:gd name="T18" fmla="*/ 229 w 575"/>
                  <a:gd name="T19" fmla="*/ 85 h 245"/>
                  <a:gd name="T20" fmla="*/ 281 w 575"/>
                  <a:gd name="T21" fmla="*/ 48 h 245"/>
                  <a:gd name="T22" fmla="*/ 333 w 575"/>
                  <a:gd name="T23" fmla="*/ 85 h 245"/>
                  <a:gd name="T24" fmla="*/ 281 w 575"/>
                  <a:gd name="T25" fmla="*/ 1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245">
                    <a:moveTo>
                      <a:pt x="426" y="95"/>
                    </a:moveTo>
                    <a:lnTo>
                      <a:pt x="405" y="95"/>
                    </a:lnTo>
                    <a:cubicBezTo>
                      <a:pt x="401" y="32"/>
                      <a:pt x="350" y="0"/>
                      <a:pt x="287" y="0"/>
                    </a:cubicBezTo>
                    <a:cubicBezTo>
                      <a:pt x="224" y="0"/>
                      <a:pt x="173" y="32"/>
                      <a:pt x="170" y="95"/>
                    </a:cubicBezTo>
                    <a:lnTo>
                      <a:pt x="148" y="95"/>
                    </a:lnTo>
                    <a:cubicBezTo>
                      <a:pt x="66" y="95"/>
                      <a:pt x="0" y="145"/>
                      <a:pt x="0" y="245"/>
                    </a:cubicBezTo>
                    <a:lnTo>
                      <a:pt x="575" y="245"/>
                    </a:lnTo>
                    <a:cubicBezTo>
                      <a:pt x="575" y="145"/>
                      <a:pt x="508" y="95"/>
                      <a:pt x="426" y="95"/>
                    </a:cubicBezTo>
                    <a:close/>
                    <a:moveTo>
                      <a:pt x="281" y="123"/>
                    </a:moveTo>
                    <a:cubicBezTo>
                      <a:pt x="252" y="123"/>
                      <a:pt x="229" y="106"/>
                      <a:pt x="229" y="85"/>
                    </a:cubicBezTo>
                    <a:cubicBezTo>
                      <a:pt x="229" y="64"/>
                      <a:pt x="252" y="48"/>
                      <a:pt x="281" y="48"/>
                    </a:cubicBezTo>
                    <a:cubicBezTo>
                      <a:pt x="309" y="48"/>
                      <a:pt x="333" y="64"/>
                      <a:pt x="333" y="85"/>
                    </a:cubicBezTo>
                    <a:cubicBezTo>
                      <a:pt x="333" y="106"/>
                      <a:pt x="309" y="123"/>
                      <a:pt x="281" y="123"/>
                    </a:cubicBezTo>
                    <a:close/>
                  </a:path>
                </a:pathLst>
              </a:custGeom>
              <a:solidFill>
                <a:schemeClr val="tx1"/>
              </a:solidFill>
              <a:ln w="0">
                <a:noFill/>
                <a:prstDash val="solid"/>
                <a:round/>
                <a:headEnd/>
                <a:tailEnd/>
              </a:ln>
              <a:effectLst>
                <a:outerShdw blurRad="50800" dist="38100" dir="10800000" algn="r" rotWithShape="0">
                  <a:prstClr val="black">
                    <a:alpha val="40000"/>
                  </a:prstClr>
                </a:outerShdw>
              </a:effectLst>
            </p:spPr>
            <p:txBody>
              <a:bodyPr vert="horz" wrap="square" lIns="91440" tIns="252000" rIns="91440" bIns="45720" numCol="1" anchor="t" anchorCtr="0" compatLnSpc="1">
                <a:prstTxWarp prst="textNoShape">
                  <a:avLst/>
                </a:prstTxWarp>
              </a:bodyPr>
              <a:lstStyle/>
              <a:p>
                <a:endParaRPr lang="lv-LV" sz="1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6639AFD1-EF1F-C825-A96A-91C4591E3004}"/>
                </a:ext>
              </a:extLst>
            </p:cNvPr>
            <p:cNvGrpSpPr/>
            <p:nvPr/>
          </p:nvGrpSpPr>
          <p:grpSpPr>
            <a:xfrm>
              <a:off x="8114574" y="1442744"/>
              <a:ext cx="3239226" cy="3674310"/>
              <a:chOff x="378720" y="1442744"/>
              <a:chExt cx="3239226" cy="3674310"/>
            </a:xfrm>
          </p:grpSpPr>
          <p:sp>
            <p:nvSpPr>
              <p:cNvPr id="34" name="Rectangle 33">
                <a:extLst>
                  <a:ext uri="{FF2B5EF4-FFF2-40B4-BE49-F238E27FC236}">
                    <a16:creationId xmlns:a16="http://schemas.microsoft.com/office/drawing/2014/main" id="{DCB9B36E-2041-661A-083C-E1E23F759FCA}"/>
                  </a:ext>
                </a:extLst>
              </p:cNvPr>
              <p:cNvSpPr/>
              <p:nvPr/>
            </p:nvSpPr>
            <p:spPr>
              <a:xfrm>
                <a:off x="378720" y="1860545"/>
                <a:ext cx="3239226" cy="3256509"/>
              </a:xfrm>
              <a:prstGeom prst="rect">
                <a:avLst/>
              </a:prstGeom>
              <a:solidFill>
                <a:srgbClr val="F2F2F2"/>
              </a:solidFill>
              <a:ln w="76200">
                <a:solidFill>
                  <a:schemeClr val="accent4"/>
                </a:solidFill>
              </a:ln>
              <a:effectLst>
                <a:outerShdw blurRad="50800" dist="38100" dir="10800000" algn="r" rotWithShape="0">
                  <a:prstClr val="black">
                    <a:alpha val="40000"/>
                  </a:prstClr>
                </a:outerShdw>
              </a:effectLst>
            </p:spPr>
            <p:txBody>
              <a:bodyPr wrap="square" tIns="252000">
                <a:noAutofit/>
              </a:bodyPr>
              <a:lstStyle/>
              <a:p>
                <a:pPr algn="ctr"/>
                <a:r>
                  <a:rPr lang="lv-LV" sz="1600" b="1" dirty="0">
                    <a:solidFill>
                      <a:schemeClr val="accent4"/>
                    </a:solidFill>
                    <a:latin typeface="Calibri" panose="020F0502020204030204" pitchFamily="34" charset="0"/>
                    <a:ea typeface="Calibri" panose="020F0502020204030204" pitchFamily="34" charset="0"/>
                    <a:cs typeface="Calibri" panose="020F0502020204030204" pitchFamily="34" charset="0"/>
                  </a:rPr>
                  <a:t>Trokšņu, putekļu un piesārņojuma emisiju samazināšana</a:t>
                </a:r>
                <a:endParaRPr lang="en-US" sz="1600" b="1"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pPr algn="ctr"/>
                <a:endParaRPr lang="lv-LV" sz="1400" dirty="0">
                  <a:solidFill>
                    <a:srgbClr val="7F7F7F"/>
                  </a:solidFill>
                  <a:latin typeface="Calibri" panose="020F0502020204030204" pitchFamily="34" charset="0"/>
                  <a:ea typeface="Calibri" panose="020F0502020204030204" pitchFamily="34" charset="0"/>
                  <a:cs typeface="Calibri" panose="020F0502020204030204" pitchFamily="34" charset="0"/>
                </a:endParaRPr>
              </a:p>
              <a:p>
                <a:pPr algn="ctr"/>
                <a:r>
                  <a:rPr lang="en-US" sz="1500" dirty="0">
                    <a:latin typeface="Calibri" panose="020F0502020204030204" pitchFamily="34" charset="0"/>
                    <a:ea typeface="Calibri" panose="020F0502020204030204" pitchFamily="34" charset="0"/>
                    <a:cs typeface="Calibri" panose="020F0502020204030204" pitchFamily="34" charset="0"/>
                  </a:rPr>
                  <a:t>S</a:t>
                </a:r>
                <a:r>
                  <a:rPr lang="lv-LV" sz="1500" dirty="0" err="1">
                    <a:latin typeface="Calibri" panose="020F0502020204030204" pitchFamily="34" charset="0"/>
                    <a:ea typeface="Calibri" panose="020F0502020204030204" pitchFamily="34" charset="0"/>
                    <a:cs typeface="Calibri" panose="020F0502020204030204" pitchFamily="34" charset="0"/>
                  </a:rPr>
                  <a:t>niedz</a:t>
                </a:r>
                <a:r>
                  <a:rPr lang="lv-LV" sz="1500" dirty="0">
                    <a:latin typeface="Calibri" panose="020F0502020204030204" pitchFamily="34" charset="0"/>
                    <a:ea typeface="Calibri" panose="020F0502020204030204" pitchFamily="34" charset="0"/>
                    <a:cs typeface="Calibri" panose="020F0502020204030204" pitchFamily="34" charset="0"/>
                  </a:rPr>
                  <a:t> apliecinājumu, ka </a:t>
                </a:r>
                <a:r>
                  <a:rPr lang="lv-LV" sz="1500" b="0" i="0" dirty="0">
                    <a:effectLst/>
                    <a:latin typeface="Calibri" panose="020F0502020204030204" pitchFamily="34" charset="0"/>
                    <a:ea typeface="Calibri" panose="020F0502020204030204" pitchFamily="34" charset="0"/>
                    <a:cs typeface="Calibri" panose="020F0502020204030204" pitchFamily="34" charset="0"/>
                  </a:rPr>
                  <a:t>tiks nodrošināti labākie pieejamie tehniskie risinājumi trokšņu, putekļu un piesārņojuma emisiju samazināšanai </a:t>
                </a:r>
                <a:endParaRPr lang="lv-LV" sz="1500" dirty="0">
                  <a:latin typeface="Calibri" panose="020F0502020204030204" pitchFamily="34" charset="0"/>
                  <a:ea typeface="Calibri" panose="020F0502020204030204" pitchFamily="34" charset="0"/>
                  <a:cs typeface="Calibri" panose="020F0502020204030204" pitchFamily="34" charset="0"/>
                </a:endParaRPr>
              </a:p>
            </p:txBody>
          </p:sp>
          <p:sp>
            <p:nvSpPr>
              <p:cNvPr id="35" name="Clipboard2">
                <a:extLst>
                  <a:ext uri="{FF2B5EF4-FFF2-40B4-BE49-F238E27FC236}">
                    <a16:creationId xmlns:a16="http://schemas.microsoft.com/office/drawing/2014/main" id="{317DFD74-09E7-A2C3-8B08-0CC186052C31}"/>
                  </a:ext>
                </a:extLst>
              </p:cNvPr>
              <p:cNvSpPr>
                <a:spLocks noChangeAspect="1" noEditPoints="1"/>
              </p:cNvSpPr>
              <p:nvPr>
                <p:custDataLst>
                  <p:tags r:id="rId2"/>
                </p:custDataLst>
              </p:nvPr>
            </p:nvSpPr>
            <p:spPr bwMode="auto">
              <a:xfrm>
                <a:off x="1938033" y="1442744"/>
                <a:ext cx="980927" cy="417801"/>
              </a:xfrm>
              <a:custGeom>
                <a:avLst/>
                <a:gdLst>
                  <a:gd name="T0" fmla="*/ 426 w 575"/>
                  <a:gd name="T1" fmla="*/ 95 h 245"/>
                  <a:gd name="T2" fmla="*/ 405 w 575"/>
                  <a:gd name="T3" fmla="*/ 95 h 245"/>
                  <a:gd name="T4" fmla="*/ 287 w 575"/>
                  <a:gd name="T5" fmla="*/ 0 h 245"/>
                  <a:gd name="T6" fmla="*/ 170 w 575"/>
                  <a:gd name="T7" fmla="*/ 95 h 245"/>
                  <a:gd name="T8" fmla="*/ 148 w 575"/>
                  <a:gd name="T9" fmla="*/ 95 h 245"/>
                  <a:gd name="T10" fmla="*/ 0 w 575"/>
                  <a:gd name="T11" fmla="*/ 245 h 245"/>
                  <a:gd name="T12" fmla="*/ 575 w 575"/>
                  <a:gd name="T13" fmla="*/ 245 h 245"/>
                  <a:gd name="T14" fmla="*/ 426 w 575"/>
                  <a:gd name="T15" fmla="*/ 95 h 245"/>
                  <a:gd name="T16" fmla="*/ 281 w 575"/>
                  <a:gd name="T17" fmla="*/ 123 h 245"/>
                  <a:gd name="T18" fmla="*/ 229 w 575"/>
                  <a:gd name="T19" fmla="*/ 85 h 245"/>
                  <a:gd name="T20" fmla="*/ 281 w 575"/>
                  <a:gd name="T21" fmla="*/ 48 h 245"/>
                  <a:gd name="T22" fmla="*/ 333 w 575"/>
                  <a:gd name="T23" fmla="*/ 85 h 245"/>
                  <a:gd name="T24" fmla="*/ 281 w 575"/>
                  <a:gd name="T25" fmla="*/ 1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245">
                    <a:moveTo>
                      <a:pt x="426" y="95"/>
                    </a:moveTo>
                    <a:lnTo>
                      <a:pt x="405" y="95"/>
                    </a:lnTo>
                    <a:cubicBezTo>
                      <a:pt x="401" y="32"/>
                      <a:pt x="350" y="0"/>
                      <a:pt x="287" y="0"/>
                    </a:cubicBezTo>
                    <a:cubicBezTo>
                      <a:pt x="224" y="0"/>
                      <a:pt x="173" y="32"/>
                      <a:pt x="170" y="95"/>
                    </a:cubicBezTo>
                    <a:lnTo>
                      <a:pt x="148" y="95"/>
                    </a:lnTo>
                    <a:cubicBezTo>
                      <a:pt x="66" y="95"/>
                      <a:pt x="0" y="145"/>
                      <a:pt x="0" y="245"/>
                    </a:cubicBezTo>
                    <a:lnTo>
                      <a:pt x="575" y="245"/>
                    </a:lnTo>
                    <a:cubicBezTo>
                      <a:pt x="575" y="145"/>
                      <a:pt x="508" y="95"/>
                      <a:pt x="426" y="95"/>
                    </a:cubicBezTo>
                    <a:close/>
                    <a:moveTo>
                      <a:pt x="281" y="123"/>
                    </a:moveTo>
                    <a:cubicBezTo>
                      <a:pt x="252" y="123"/>
                      <a:pt x="229" y="106"/>
                      <a:pt x="229" y="85"/>
                    </a:cubicBezTo>
                    <a:cubicBezTo>
                      <a:pt x="229" y="64"/>
                      <a:pt x="252" y="48"/>
                      <a:pt x="281" y="48"/>
                    </a:cubicBezTo>
                    <a:cubicBezTo>
                      <a:pt x="309" y="48"/>
                      <a:pt x="333" y="64"/>
                      <a:pt x="333" y="85"/>
                    </a:cubicBezTo>
                    <a:cubicBezTo>
                      <a:pt x="333" y="106"/>
                      <a:pt x="309" y="123"/>
                      <a:pt x="281" y="123"/>
                    </a:cubicBezTo>
                    <a:close/>
                  </a:path>
                </a:pathLst>
              </a:custGeom>
              <a:solidFill>
                <a:schemeClr val="tx1"/>
              </a:solidFill>
              <a:ln w="0">
                <a:noFill/>
                <a:prstDash val="solid"/>
                <a:round/>
                <a:headEnd/>
                <a:tailEnd/>
              </a:ln>
              <a:effectLst>
                <a:outerShdw blurRad="50800" dist="38100" dir="10800000" algn="r" rotWithShape="0">
                  <a:prstClr val="black">
                    <a:alpha val="40000"/>
                  </a:prstClr>
                </a:outerShdw>
              </a:effectLst>
            </p:spPr>
            <p:txBody>
              <a:bodyPr vert="horz" wrap="square" lIns="91440" tIns="252000" rIns="91440" bIns="45720" numCol="1" anchor="t" anchorCtr="0" compatLnSpc="1">
                <a:prstTxWarp prst="textNoShape">
                  <a:avLst/>
                </a:prstTxWarp>
              </a:bodyPr>
              <a:lstStyle/>
              <a:p>
                <a:endParaRPr lang="lv-LV" sz="1400" dirty="0">
                  <a:latin typeface="Calibri" panose="020F0502020204030204" pitchFamily="34" charset="0"/>
                  <a:ea typeface="Calibri" panose="020F0502020204030204" pitchFamily="34" charset="0"/>
                  <a:cs typeface="Calibri" panose="020F0502020204030204" pitchFamily="34" charset="0"/>
                </a:endParaRPr>
              </a:p>
            </p:txBody>
          </p:sp>
        </p:grpSp>
      </p:grpSp>
    </p:spTree>
    <p:custDataLst>
      <p:tags r:id="rId1"/>
    </p:custDataLst>
    <p:extLst>
      <p:ext uri="{BB962C8B-B14F-4D97-AF65-F5344CB8AC3E}">
        <p14:creationId xmlns:p14="http://schemas.microsoft.com/office/powerpoint/2010/main" val="1441189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D6091-A0A4-373A-793E-BD50F400F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5709A-73EF-A50A-0232-A0441189D7A7}"/>
              </a:ext>
            </a:extLst>
          </p:cNvPr>
          <p:cNvSpPr>
            <a:spLocks noGrp="1"/>
          </p:cNvSpPr>
          <p:nvPr>
            <p:ph type="title" idx="4294967295"/>
          </p:nvPr>
        </p:nvSpPr>
        <p:spPr>
          <a:xfrm>
            <a:off x="2449456" y="340016"/>
            <a:ext cx="8105887" cy="1077619"/>
          </a:xfrm>
        </p:spPr>
        <p:txBody>
          <a:bodyPr/>
          <a:lstStyle/>
          <a:p>
            <a:pPr marL="0" marR="0" lvl="0" indent="0" defTabSz="938213" rtl="0" eaLnBrk="0" fontAlgn="base" latinLnBrk="0" hangingPunct="0">
              <a:lnSpc>
                <a:spcPct val="100000"/>
              </a:lnSpc>
              <a:spcBef>
                <a:spcPct val="0"/>
              </a:spcBef>
              <a:spcAft>
                <a:spcPct val="0"/>
              </a:spcAft>
              <a:buClrTx/>
              <a:buSzTx/>
              <a:buFontTx/>
              <a:buNone/>
              <a:tabLst/>
              <a:defRPr/>
            </a:pPr>
            <a:r>
              <a:rPr kumimoji="0" lang="lv-LV"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HP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Nenodarīt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būtisku</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kaitējumu</a:t>
            </a:r>
            <a:r>
              <a:rPr kumimoji="0" lang="lv-LV"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(specifiskais atbilstības kritērijs Nr. 3.3)</a:t>
            </a:r>
            <a:endParaRPr kumimoji="0" lang="lv-LV"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B6CA4C8E-1D7E-A32F-ABF4-A765D345FBA0}"/>
              </a:ext>
            </a:extLst>
          </p:cNvPr>
          <p:cNvGrpSpPr/>
          <p:nvPr/>
        </p:nvGrpSpPr>
        <p:grpSpPr>
          <a:xfrm>
            <a:off x="742279" y="1672359"/>
            <a:ext cx="10660828" cy="4416470"/>
            <a:chOff x="838200" y="1442744"/>
            <a:chExt cx="7803367" cy="3674310"/>
          </a:xfrm>
        </p:grpSpPr>
        <p:grpSp>
          <p:nvGrpSpPr>
            <p:cNvPr id="18" name="Group 17">
              <a:extLst>
                <a:ext uri="{FF2B5EF4-FFF2-40B4-BE49-F238E27FC236}">
                  <a16:creationId xmlns:a16="http://schemas.microsoft.com/office/drawing/2014/main" id="{108044E1-D71C-7994-A1F1-5608940EC214}"/>
                </a:ext>
              </a:extLst>
            </p:cNvPr>
            <p:cNvGrpSpPr/>
            <p:nvPr/>
          </p:nvGrpSpPr>
          <p:grpSpPr>
            <a:xfrm>
              <a:off x="838200" y="1442744"/>
              <a:ext cx="2378899" cy="3072106"/>
              <a:chOff x="1239047" y="1442744"/>
              <a:chExt cx="2378899" cy="3072106"/>
            </a:xfrm>
          </p:grpSpPr>
          <p:sp>
            <p:nvSpPr>
              <p:cNvPr id="20" name="Rectangle 19">
                <a:extLst>
                  <a:ext uri="{FF2B5EF4-FFF2-40B4-BE49-F238E27FC236}">
                    <a16:creationId xmlns:a16="http://schemas.microsoft.com/office/drawing/2014/main" id="{1389E931-D9D9-779F-737A-E7A3389A3EE5}"/>
                  </a:ext>
                </a:extLst>
              </p:cNvPr>
              <p:cNvSpPr/>
              <p:nvPr/>
            </p:nvSpPr>
            <p:spPr>
              <a:xfrm>
                <a:off x="1239047" y="1860545"/>
                <a:ext cx="2378899" cy="2654305"/>
              </a:xfrm>
              <a:prstGeom prst="rect">
                <a:avLst/>
              </a:prstGeom>
              <a:solidFill>
                <a:srgbClr val="F2F2F2"/>
              </a:solidFill>
              <a:ln w="76200">
                <a:solidFill>
                  <a:schemeClr val="accent1"/>
                </a:solidFill>
              </a:ln>
              <a:effectLst>
                <a:outerShdw blurRad="50800" dist="38100" dir="10800000" algn="r" rotWithShape="0">
                  <a:prstClr val="black">
                    <a:alpha val="40000"/>
                  </a:prstClr>
                </a:outerShdw>
              </a:effectLst>
            </p:spPr>
            <p:txBody>
              <a:bodyPr wrap="square" tIns="252000">
                <a:noAutofit/>
              </a:bodyPr>
              <a:lstStyle/>
              <a:p>
                <a:pPr algn="ctr"/>
                <a:endParaRPr lang="lv-LV" sz="1400" dirty="0">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Clipboard2">
                <a:extLst>
                  <a:ext uri="{FF2B5EF4-FFF2-40B4-BE49-F238E27FC236}">
                    <a16:creationId xmlns:a16="http://schemas.microsoft.com/office/drawing/2014/main" id="{0230416B-4C52-837B-2359-ECACDBE38C1B}"/>
                  </a:ext>
                </a:extLst>
              </p:cNvPr>
              <p:cNvSpPr>
                <a:spLocks noChangeAspect="1" noEditPoints="1"/>
              </p:cNvSpPr>
              <p:nvPr>
                <p:custDataLst>
                  <p:tags r:id="rId4"/>
                </p:custDataLst>
              </p:nvPr>
            </p:nvSpPr>
            <p:spPr bwMode="auto">
              <a:xfrm>
                <a:off x="1938033" y="1442744"/>
                <a:ext cx="980927" cy="417801"/>
              </a:xfrm>
              <a:custGeom>
                <a:avLst/>
                <a:gdLst>
                  <a:gd name="T0" fmla="*/ 426 w 575"/>
                  <a:gd name="T1" fmla="*/ 95 h 245"/>
                  <a:gd name="T2" fmla="*/ 405 w 575"/>
                  <a:gd name="T3" fmla="*/ 95 h 245"/>
                  <a:gd name="T4" fmla="*/ 287 w 575"/>
                  <a:gd name="T5" fmla="*/ 0 h 245"/>
                  <a:gd name="T6" fmla="*/ 170 w 575"/>
                  <a:gd name="T7" fmla="*/ 95 h 245"/>
                  <a:gd name="T8" fmla="*/ 148 w 575"/>
                  <a:gd name="T9" fmla="*/ 95 h 245"/>
                  <a:gd name="T10" fmla="*/ 0 w 575"/>
                  <a:gd name="T11" fmla="*/ 245 h 245"/>
                  <a:gd name="T12" fmla="*/ 575 w 575"/>
                  <a:gd name="T13" fmla="*/ 245 h 245"/>
                  <a:gd name="T14" fmla="*/ 426 w 575"/>
                  <a:gd name="T15" fmla="*/ 95 h 245"/>
                  <a:gd name="T16" fmla="*/ 281 w 575"/>
                  <a:gd name="T17" fmla="*/ 123 h 245"/>
                  <a:gd name="T18" fmla="*/ 229 w 575"/>
                  <a:gd name="T19" fmla="*/ 85 h 245"/>
                  <a:gd name="T20" fmla="*/ 281 w 575"/>
                  <a:gd name="T21" fmla="*/ 48 h 245"/>
                  <a:gd name="T22" fmla="*/ 333 w 575"/>
                  <a:gd name="T23" fmla="*/ 85 h 245"/>
                  <a:gd name="T24" fmla="*/ 281 w 575"/>
                  <a:gd name="T25" fmla="*/ 1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245">
                    <a:moveTo>
                      <a:pt x="426" y="95"/>
                    </a:moveTo>
                    <a:lnTo>
                      <a:pt x="405" y="95"/>
                    </a:lnTo>
                    <a:cubicBezTo>
                      <a:pt x="401" y="32"/>
                      <a:pt x="350" y="0"/>
                      <a:pt x="287" y="0"/>
                    </a:cubicBezTo>
                    <a:cubicBezTo>
                      <a:pt x="224" y="0"/>
                      <a:pt x="173" y="32"/>
                      <a:pt x="170" y="95"/>
                    </a:cubicBezTo>
                    <a:lnTo>
                      <a:pt x="148" y="95"/>
                    </a:lnTo>
                    <a:cubicBezTo>
                      <a:pt x="66" y="95"/>
                      <a:pt x="0" y="145"/>
                      <a:pt x="0" y="245"/>
                    </a:cubicBezTo>
                    <a:lnTo>
                      <a:pt x="575" y="245"/>
                    </a:lnTo>
                    <a:cubicBezTo>
                      <a:pt x="575" y="145"/>
                      <a:pt x="508" y="95"/>
                      <a:pt x="426" y="95"/>
                    </a:cubicBezTo>
                    <a:close/>
                    <a:moveTo>
                      <a:pt x="281" y="123"/>
                    </a:moveTo>
                    <a:cubicBezTo>
                      <a:pt x="252" y="123"/>
                      <a:pt x="229" y="106"/>
                      <a:pt x="229" y="85"/>
                    </a:cubicBezTo>
                    <a:cubicBezTo>
                      <a:pt x="229" y="64"/>
                      <a:pt x="252" y="48"/>
                      <a:pt x="281" y="48"/>
                    </a:cubicBezTo>
                    <a:cubicBezTo>
                      <a:pt x="309" y="48"/>
                      <a:pt x="333" y="64"/>
                      <a:pt x="333" y="85"/>
                    </a:cubicBezTo>
                    <a:cubicBezTo>
                      <a:pt x="333" y="106"/>
                      <a:pt x="309" y="123"/>
                      <a:pt x="281" y="123"/>
                    </a:cubicBezTo>
                    <a:close/>
                  </a:path>
                </a:pathLst>
              </a:custGeom>
              <a:solidFill>
                <a:schemeClr val="tx1"/>
              </a:solidFill>
              <a:ln w="0">
                <a:noFill/>
                <a:prstDash val="solid"/>
                <a:round/>
                <a:headEnd/>
                <a:tailEnd/>
              </a:ln>
              <a:effectLst>
                <a:outerShdw blurRad="50800" dist="38100" dir="10800000" algn="r" rotWithShape="0">
                  <a:prstClr val="black">
                    <a:alpha val="40000"/>
                  </a:prstClr>
                </a:outerShdw>
              </a:effectLst>
            </p:spPr>
            <p:txBody>
              <a:bodyPr vert="horz" wrap="square" lIns="91440" tIns="252000" rIns="91440" bIns="45720" numCol="1" anchor="t" anchorCtr="0" compatLnSpc="1">
                <a:prstTxWarp prst="textNoShape">
                  <a:avLst/>
                </a:prstTxWarp>
              </a:bodyPr>
              <a:lstStyle/>
              <a:p>
                <a:endParaRPr lang="lv-LV" sz="1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59775870-90E6-48D7-A0F5-1E0212C741F4}"/>
                </a:ext>
              </a:extLst>
            </p:cNvPr>
            <p:cNvGrpSpPr/>
            <p:nvPr/>
          </p:nvGrpSpPr>
          <p:grpSpPr>
            <a:xfrm>
              <a:off x="3550433" y="1442744"/>
              <a:ext cx="2378899" cy="3674309"/>
              <a:chOff x="1239046" y="1442744"/>
              <a:chExt cx="2378899" cy="3674309"/>
            </a:xfrm>
          </p:grpSpPr>
          <p:sp>
            <p:nvSpPr>
              <p:cNvPr id="26" name="Rectangle 25">
                <a:extLst>
                  <a:ext uri="{FF2B5EF4-FFF2-40B4-BE49-F238E27FC236}">
                    <a16:creationId xmlns:a16="http://schemas.microsoft.com/office/drawing/2014/main" id="{77151058-6CF1-ABC4-690F-A14F5C8C3228}"/>
                  </a:ext>
                </a:extLst>
              </p:cNvPr>
              <p:cNvSpPr/>
              <p:nvPr/>
            </p:nvSpPr>
            <p:spPr>
              <a:xfrm>
                <a:off x="1239046" y="1860545"/>
                <a:ext cx="2378899" cy="3256508"/>
              </a:xfrm>
              <a:prstGeom prst="rect">
                <a:avLst/>
              </a:prstGeom>
              <a:solidFill>
                <a:srgbClr val="F2F2F2"/>
              </a:solidFill>
              <a:ln w="76200">
                <a:solidFill>
                  <a:schemeClr val="accent2"/>
                </a:solidFill>
              </a:ln>
              <a:effectLst>
                <a:outerShdw blurRad="50800" dist="38100" dir="10800000" algn="r" rotWithShape="0">
                  <a:prstClr val="black">
                    <a:alpha val="40000"/>
                  </a:prstClr>
                </a:outerShdw>
              </a:effectLst>
            </p:spPr>
            <p:txBody>
              <a:bodyPr wrap="square" tIns="252000">
                <a:noAutofit/>
              </a:bodyPr>
              <a:lstStyle/>
              <a:p>
                <a:pPr algn="ctr"/>
                <a:r>
                  <a:rPr lang="en-US" sz="1600" b="1" dirty="0" err="1">
                    <a:solidFill>
                      <a:schemeClr val="accent2"/>
                    </a:solidFill>
                    <a:latin typeface="Calibri" panose="020F0502020204030204" pitchFamily="34" charset="0"/>
                    <a:ea typeface="Calibri" panose="020F0502020204030204" pitchFamily="34" charset="0"/>
                    <a:cs typeface="Calibri" panose="020F0502020204030204" pitchFamily="34" charset="0"/>
                  </a:rPr>
                  <a:t>Bioloģiskā</a:t>
                </a:r>
                <a:r>
                  <a:rPr lang="en-US" sz="1600" b="1" dirty="0">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accent2"/>
                    </a:solidFill>
                    <a:latin typeface="Calibri" panose="020F0502020204030204" pitchFamily="34" charset="0"/>
                    <a:ea typeface="Calibri" panose="020F0502020204030204" pitchFamily="34" charset="0"/>
                    <a:cs typeface="Calibri" panose="020F0502020204030204" pitchFamily="34" charset="0"/>
                  </a:rPr>
                  <a:t>daudzveidība</a:t>
                </a:r>
                <a:r>
                  <a:rPr lang="en-US" sz="1600" b="1" dirty="0">
                    <a:solidFill>
                      <a:schemeClr val="accent2"/>
                    </a:solidFill>
                    <a:latin typeface="Calibri" panose="020F0502020204030204" pitchFamily="34" charset="0"/>
                    <a:ea typeface="Calibri" panose="020F0502020204030204" pitchFamily="34" charset="0"/>
                    <a:cs typeface="Calibri" panose="020F0502020204030204" pitchFamily="34" charset="0"/>
                  </a:rPr>
                  <a:t> un </a:t>
                </a:r>
                <a:r>
                  <a:rPr lang="en-US" sz="1600" b="1" dirty="0" err="1">
                    <a:solidFill>
                      <a:schemeClr val="accent2"/>
                    </a:solidFill>
                    <a:latin typeface="Calibri" panose="020F0502020204030204" pitchFamily="34" charset="0"/>
                    <a:ea typeface="Calibri" panose="020F0502020204030204" pitchFamily="34" charset="0"/>
                    <a:cs typeface="Calibri" panose="020F0502020204030204" pitchFamily="34" charset="0"/>
                  </a:rPr>
                  <a:t>ekosistēmas</a:t>
                </a:r>
                <a:endParaRPr lang="en-US" sz="1600" b="1"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algn="ctr"/>
                <a:endParaRPr lang="lv-LV" sz="1400" dirty="0">
                  <a:solidFill>
                    <a:srgbClr val="7F7F7F"/>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500" b="0" i="0" dirty="0">
                    <a:effectLst/>
                    <a:latin typeface="Calibri" panose="020F0502020204030204" pitchFamily="34" charset="0"/>
                    <a:ea typeface="Calibri" panose="020F0502020204030204" pitchFamily="34" charset="0"/>
                    <a:cs typeface="Calibri" panose="020F0502020204030204" pitchFamily="34" charset="0"/>
                  </a:rPr>
                  <a:t>tiks ievērotas prasības par koku ciršanas aizliegumu putnu ligzdošanas periodā un nodrošināta esošo koku veselības stāvokļa aizsardzība</a:t>
                </a:r>
                <a:endParaRPr lang="en-US" sz="1500" b="0" i="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darbības </a:t>
                </a:r>
                <a:r>
                  <a:rPr lang="en-US" sz="1500" dirty="0" err="1">
                    <a:latin typeface="Calibri" panose="020F0502020204030204" pitchFamily="34" charset="0"/>
                    <a:ea typeface="Calibri" panose="020F0502020204030204" pitchFamily="34" charset="0"/>
                    <a:cs typeface="Calibri" panose="020F0502020204030204" pitchFamily="34" charset="0"/>
                  </a:rPr>
                  <a:t>neplāno</a:t>
                </a:r>
                <a:r>
                  <a:rPr lang="en-US" sz="1500" dirty="0">
                    <a:latin typeface="Calibri" panose="020F0502020204030204" pitchFamily="34" charset="0"/>
                    <a:ea typeface="Calibri" panose="020F0502020204030204" pitchFamily="34" charset="0"/>
                    <a:cs typeface="Calibri" panose="020F0502020204030204" pitchFamily="34" charset="0"/>
                  </a:rPr>
                  <a:t> </a:t>
                </a:r>
                <a:r>
                  <a:rPr lang="en-US" sz="1500" dirty="0" err="1">
                    <a:latin typeface="Calibri" panose="020F0502020204030204" pitchFamily="34" charset="0"/>
                    <a:ea typeface="Calibri" panose="020F0502020204030204" pitchFamily="34" charset="0"/>
                    <a:cs typeface="Calibri" panose="020F0502020204030204" pitchFamily="34" charset="0"/>
                  </a:rPr>
                  <a:t>īpaši</a:t>
                </a:r>
                <a:r>
                  <a:rPr lang="en-US" sz="1500" dirty="0">
                    <a:latin typeface="Calibri" panose="020F0502020204030204" pitchFamily="34" charset="0"/>
                    <a:ea typeface="Calibri" panose="020F0502020204030204" pitchFamily="34" charset="0"/>
                    <a:cs typeface="Calibri" panose="020F0502020204030204" pitchFamily="34" charset="0"/>
                  </a:rPr>
                  <a:t> </a:t>
                </a:r>
                <a:r>
                  <a:rPr lang="en-US" sz="1500" dirty="0" err="1">
                    <a:latin typeface="Calibri" panose="020F0502020204030204" pitchFamily="34" charset="0"/>
                    <a:ea typeface="Calibri" panose="020F0502020204030204" pitchFamily="34" charset="0"/>
                    <a:cs typeface="Calibri" panose="020F0502020204030204" pitchFamily="34" charset="0"/>
                  </a:rPr>
                  <a:t>aizsargājamās</a:t>
                </a:r>
                <a:r>
                  <a:rPr lang="en-US" sz="1500" dirty="0">
                    <a:latin typeface="Calibri" panose="020F0502020204030204" pitchFamily="34" charset="0"/>
                    <a:ea typeface="Calibri" panose="020F0502020204030204" pitchFamily="34" charset="0"/>
                    <a:cs typeface="Calibri" panose="020F0502020204030204" pitchFamily="34" charset="0"/>
                  </a:rPr>
                  <a:t> </a:t>
                </a:r>
                <a:r>
                  <a:rPr lang="en-US" sz="1500" dirty="0" err="1">
                    <a:latin typeface="Calibri" panose="020F0502020204030204" pitchFamily="34" charset="0"/>
                    <a:ea typeface="Calibri" panose="020F0502020204030204" pitchFamily="34" charset="0"/>
                    <a:cs typeface="Calibri" panose="020F0502020204030204" pitchFamily="34" charset="0"/>
                  </a:rPr>
                  <a:t>dabas</a:t>
                </a:r>
                <a:r>
                  <a:rPr lang="en-US" sz="1500" dirty="0">
                    <a:latin typeface="Calibri" panose="020F0502020204030204" pitchFamily="34" charset="0"/>
                    <a:ea typeface="Calibri" panose="020F0502020204030204" pitchFamily="34" charset="0"/>
                    <a:cs typeface="Calibri" panose="020F0502020204030204" pitchFamily="34" charset="0"/>
                  </a:rPr>
                  <a:t> </a:t>
                </a:r>
                <a:r>
                  <a:rPr lang="en-US" sz="1500" dirty="0" err="1">
                    <a:latin typeface="Calibri" panose="020F0502020204030204" pitchFamily="34" charset="0"/>
                    <a:ea typeface="Calibri" panose="020F0502020204030204" pitchFamily="34" charset="0"/>
                    <a:cs typeface="Calibri" panose="020F0502020204030204" pitchFamily="34" charset="0"/>
                  </a:rPr>
                  <a:t>teritorijās</a:t>
                </a:r>
                <a:r>
                  <a:rPr lang="en-US" sz="1500" dirty="0">
                    <a:latin typeface="Calibri" panose="020F0502020204030204" pitchFamily="34" charset="0"/>
                    <a:ea typeface="Calibri" panose="020F0502020204030204" pitchFamily="34" charset="0"/>
                    <a:cs typeface="Calibri" panose="020F0502020204030204" pitchFamily="34" charset="0"/>
                  </a:rPr>
                  <a:t>, </a:t>
                </a:r>
                <a:r>
                  <a:rPr lang="en-US" sz="1500" dirty="0" err="1">
                    <a:latin typeface="Calibri" panose="020F0502020204030204" pitchFamily="34" charset="0"/>
                    <a:ea typeface="Calibri" panose="020F0502020204030204" pitchFamily="34" charset="0"/>
                    <a:cs typeface="Calibri" panose="020F0502020204030204" pitchFamily="34" charset="0"/>
                  </a:rPr>
                  <a:t>kur</a:t>
                </a:r>
                <a:r>
                  <a:rPr lang="en-US" sz="1500" dirty="0">
                    <a:latin typeface="Calibri" panose="020F0502020204030204" pitchFamily="34" charset="0"/>
                    <a:ea typeface="Calibri" panose="020F0502020204030204" pitchFamily="34" charset="0"/>
                    <a:cs typeface="Calibri" panose="020F0502020204030204" pitchFamily="34" charset="0"/>
                  </a:rPr>
                  <a:t> </a:t>
                </a:r>
                <a:r>
                  <a:rPr lang="en-US" sz="1500" dirty="0" err="1">
                    <a:latin typeface="Calibri" panose="020F0502020204030204" pitchFamily="34" charset="0"/>
                    <a:ea typeface="Calibri" panose="020F0502020204030204" pitchFamily="34" charset="0"/>
                    <a:cs typeface="Calibri" panose="020F0502020204030204" pitchFamily="34" charset="0"/>
                  </a:rPr>
                  <a:t>jānodrošina</a:t>
                </a:r>
                <a:r>
                  <a:rPr lang="en-US" sz="1500" dirty="0">
                    <a:latin typeface="Calibri" panose="020F0502020204030204" pitchFamily="34" charset="0"/>
                    <a:ea typeface="Calibri" panose="020F0502020204030204" pitchFamily="34" charset="0"/>
                    <a:cs typeface="Calibri" panose="020F0502020204030204" pitchFamily="34" charset="0"/>
                  </a:rPr>
                  <a:t> ES nozīmes </a:t>
                </a:r>
                <a:r>
                  <a:rPr lang="en-US" sz="1500" dirty="0" err="1">
                    <a:latin typeface="Calibri" panose="020F0502020204030204" pitchFamily="34" charset="0"/>
                    <a:ea typeface="Calibri" panose="020F0502020204030204" pitchFamily="34" charset="0"/>
                    <a:cs typeface="Calibri" panose="020F0502020204030204" pitchFamily="34" charset="0"/>
                  </a:rPr>
                  <a:t>dzīvotņu</a:t>
                </a:r>
                <a:r>
                  <a:rPr lang="en-US" sz="1500" dirty="0">
                    <a:latin typeface="Calibri" panose="020F0502020204030204" pitchFamily="34" charset="0"/>
                    <a:ea typeface="Calibri" panose="020F0502020204030204" pitchFamily="34" charset="0"/>
                    <a:cs typeface="Calibri" panose="020F0502020204030204" pitchFamily="34" charset="0"/>
                  </a:rPr>
                  <a:t> un </a:t>
                </a:r>
                <a:r>
                  <a:rPr lang="en-US" sz="1500" dirty="0" err="1">
                    <a:latin typeface="Calibri" panose="020F0502020204030204" pitchFamily="34" charset="0"/>
                    <a:ea typeface="Calibri" panose="020F0502020204030204" pitchFamily="34" charset="0"/>
                    <a:cs typeface="Calibri" panose="020F0502020204030204" pitchFamily="34" charset="0"/>
                  </a:rPr>
                  <a:t>sugu</a:t>
                </a:r>
                <a:r>
                  <a:rPr lang="en-US" sz="1500" dirty="0">
                    <a:latin typeface="Calibri" panose="020F0502020204030204" pitchFamily="34" charset="0"/>
                    <a:ea typeface="Calibri" panose="020F0502020204030204" pitchFamily="34" charset="0"/>
                    <a:cs typeface="Calibri" panose="020F0502020204030204" pitchFamily="34" charset="0"/>
                  </a:rPr>
                  <a:t> </a:t>
                </a:r>
                <a:r>
                  <a:rPr lang="en-US" sz="1500" dirty="0" err="1">
                    <a:latin typeface="Calibri" panose="020F0502020204030204" pitchFamily="34" charset="0"/>
                    <a:ea typeface="Calibri" panose="020F0502020204030204" pitchFamily="34" charset="0"/>
                    <a:cs typeface="Calibri" panose="020F0502020204030204" pitchFamily="34" charset="0"/>
                  </a:rPr>
                  <a:t>aizsardzība</a:t>
                </a:r>
                <a:r>
                  <a:rPr lang="en-US" sz="1400" dirty="0">
                    <a:latin typeface="Calibri" panose="020F0502020204030204" pitchFamily="34" charset="0"/>
                    <a:ea typeface="Calibri" panose="020F0502020204030204" pitchFamily="34" charset="0"/>
                    <a:cs typeface="Calibri" panose="020F0502020204030204" pitchFamily="34" charset="0"/>
                  </a:rPr>
                  <a:t>.</a:t>
                </a:r>
                <a:endParaRPr lang="lv-LV" sz="1400" dirty="0">
                  <a:latin typeface="Calibri" panose="020F0502020204030204" pitchFamily="34" charset="0"/>
                  <a:ea typeface="Calibri" panose="020F0502020204030204" pitchFamily="34" charset="0"/>
                  <a:cs typeface="Calibri" panose="020F0502020204030204" pitchFamily="34" charset="0"/>
                </a:endParaRPr>
              </a:p>
            </p:txBody>
          </p:sp>
          <p:sp>
            <p:nvSpPr>
              <p:cNvPr id="28" name="Clipboard2">
                <a:extLst>
                  <a:ext uri="{FF2B5EF4-FFF2-40B4-BE49-F238E27FC236}">
                    <a16:creationId xmlns:a16="http://schemas.microsoft.com/office/drawing/2014/main" id="{E6A6E47F-4534-F615-677A-BC1710B03116}"/>
                  </a:ext>
                </a:extLst>
              </p:cNvPr>
              <p:cNvSpPr>
                <a:spLocks noChangeAspect="1" noEditPoints="1"/>
              </p:cNvSpPr>
              <p:nvPr>
                <p:custDataLst>
                  <p:tags r:id="rId3"/>
                </p:custDataLst>
              </p:nvPr>
            </p:nvSpPr>
            <p:spPr bwMode="auto">
              <a:xfrm>
                <a:off x="1938033" y="1442744"/>
                <a:ext cx="980927" cy="417801"/>
              </a:xfrm>
              <a:custGeom>
                <a:avLst/>
                <a:gdLst>
                  <a:gd name="T0" fmla="*/ 426 w 575"/>
                  <a:gd name="T1" fmla="*/ 95 h 245"/>
                  <a:gd name="T2" fmla="*/ 405 w 575"/>
                  <a:gd name="T3" fmla="*/ 95 h 245"/>
                  <a:gd name="T4" fmla="*/ 287 w 575"/>
                  <a:gd name="T5" fmla="*/ 0 h 245"/>
                  <a:gd name="T6" fmla="*/ 170 w 575"/>
                  <a:gd name="T7" fmla="*/ 95 h 245"/>
                  <a:gd name="T8" fmla="*/ 148 w 575"/>
                  <a:gd name="T9" fmla="*/ 95 h 245"/>
                  <a:gd name="T10" fmla="*/ 0 w 575"/>
                  <a:gd name="T11" fmla="*/ 245 h 245"/>
                  <a:gd name="T12" fmla="*/ 575 w 575"/>
                  <a:gd name="T13" fmla="*/ 245 h 245"/>
                  <a:gd name="T14" fmla="*/ 426 w 575"/>
                  <a:gd name="T15" fmla="*/ 95 h 245"/>
                  <a:gd name="T16" fmla="*/ 281 w 575"/>
                  <a:gd name="T17" fmla="*/ 123 h 245"/>
                  <a:gd name="T18" fmla="*/ 229 w 575"/>
                  <a:gd name="T19" fmla="*/ 85 h 245"/>
                  <a:gd name="T20" fmla="*/ 281 w 575"/>
                  <a:gd name="T21" fmla="*/ 48 h 245"/>
                  <a:gd name="T22" fmla="*/ 333 w 575"/>
                  <a:gd name="T23" fmla="*/ 85 h 245"/>
                  <a:gd name="T24" fmla="*/ 281 w 575"/>
                  <a:gd name="T25" fmla="*/ 1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245">
                    <a:moveTo>
                      <a:pt x="426" y="95"/>
                    </a:moveTo>
                    <a:lnTo>
                      <a:pt x="405" y="95"/>
                    </a:lnTo>
                    <a:cubicBezTo>
                      <a:pt x="401" y="32"/>
                      <a:pt x="350" y="0"/>
                      <a:pt x="287" y="0"/>
                    </a:cubicBezTo>
                    <a:cubicBezTo>
                      <a:pt x="224" y="0"/>
                      <a:pt x="173" y="32"/>
                      <a:pt x="170" y="95"/>
                    </a:cubicBezTo>
                    <a:lnTo>
                      <a:pt x="148" y="95"/>
                    </a:lnTo>
                    <a:cubicBezTo>
                      <a:pt x="66" y="95"/>
                      <a:pt x="0" y="145"/>
                      <a:pt x="0" y="245"/>
                    </a:cubicBezTo>
                    <a:lnTo>
                      <a:pt x="575" y="245"/>
                    </a:lnTo>
                    <a:cubicBezTo>
                      <a:pt x="575" y="145"/>
                      <a:pt x="508" y="95"/>
                      <a:pt x="426" y="95"/>
                    </a:cubicBezTo>
                    <a:close/>
                    <a:moveTo>
                      <a:pt x="281" y="123"/>
                    </a:moveTo>
                    <a:cubicBezTo>
                      <a:pt x="252" y="123"/>
                      <a:pt x="229" y="106"/>
                      <a:pt x="229" y="85"/>
                    </a:cubicBezTo>
                    <a:cubicBezTo>
                      <a:pt x="229" y="64"/>
                      <a:pt x="252" y="48"/>
                      <a:pt x="281" y="48"/>
                    </a:cubicBezTo>
                    <a:cubicBezTo>
                      <a:pt x="309" y="48"/>
                      <a:pt x="333" y="64"/>
                      <a:pt x="333" y="85"/>
                    </a:cubicBezTo>
                    <a:cubicBezTo>
                      <a:pt x="333" y="106"/>
                      <a:pt x="309" y="123"/>
                      <a:pt x="281" y="123"/>
                    </a:cubicBezTo>
                    <a:close/>
                  </a:path>
                </a:pathLst>
              </a:custGeom>
              <a:solidFill>
                <a:schemeClr val="tx1"/>
              </a:solidFill>
              <a:ln w="0">
                <a:noFill/>
                <a:prstDash val="solid"/>
                <a:round/>
                <a:headEnd/>
                <a:tailEnd/>
              </a:ln>
              <a:effectLst>
                <a:outerShdw blurRad="50800" dist="38100" dir="10800000" algn="r" rotWithShape="0">
                  <a:prstClr val="black">
                    <a:alpha val="40000"/>
                  </a:prstClr>
                </a:outerShdw>
              </a:effectLst>
            </p:spPr>
            <p:txBody>
              <a:bodyPr vert="horz" wrap="square" lIns="91440" tIns="252000" rIns="91440" bIns="45720" numCol="1" anchor="t" anchorCtr="0" compatLnSpc="1">
                <a:prstTxWarp prst="textNoShape">
                  <a:avLst/>
                </a:prstTxWarp>
              </a:bodyPr>
              <a:lstStyle/>
              <a:p>
                <a:endParaRPr lang="lv-LV" sz="1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9" name="Group 28">
              <a:extLst>
                <a:ext uri="{FF2B5EF4-FFF2-40B4-BE49-F238E27FC236}">
                  <a16:creationId xmlns:a16="http://schemas.microsoft.com/office/drawing/2014/main" id="{948C00FC-7418-AD3A-5968-20B4D542C842}"/>
                </a:ext>
              </a:extLst>
            </p:cNvPr>
            <p:cNvGrpSpPr/>
            <p:nvPr/>
          </p:nvGrpSpPr>
          <p:grpSpPr>
            <a:xfrm>
              <a:off x="6262668" y="1442744"/>
              <a:ext cx="2378899" cy="3674310"/>
              <a:chOff x="1239047" y="1442744"/>
              <a:chExt cx="2378899" cy="3674310"/>
            </a:xfrm>
          </p:grpSpPr>
          <p:sp>
            <p:nvSpPr>
              <p:cNvPr id="31" name="Rectangle 30">
                <a:extLst>
                  <a:ext uri="{FF2B5EF4-FFF2-40B4-BE49-F238E27FC236}">
                    <a16:creationId xmlns:a16="http://schemas.microsoft.com/office/drawing/2014/main" id="{C6581F52-0300-3AC4-986D-35B835D96026}"/>
                  </a:ext>
                </a:extLst>
              </p:cNvPr>
              <p:cNvSpPr/>
              <p:nvPr/>
            </p:nvSpPr>
            <p:spPr>
              <a:xfrm>
                <a:off x="1239047" y="1860546"/>
                <a:ext cx="2378899" cy="3256508"/>
              </a:xfrm>
              <a:prstGeom prst="rect">
                <a:avLst/>
              </a:prstGeom>
              <a:solidFill>
                <a:srgbClr val="F2F2F2"/>
              </a:solidFill>
              <a:ln w="76200">
                <a:solidFill>
                  <a:schemeClr val="accent3"/>
                </a:solidFill>
              </a:ln>
              <a:effectLst>
                <a:outerShdw blurRad="50800" dist="38100" dir="10800000" algn="r" rotWithShape="0">
                  <a:prstClr val="black">
                    <a:alpha val="40000"/>
                  </a:prstClr>
                </a:outerShdw>
              </a:effectLst>
            </p:spPr>
            <p:txBody>
              <a:bodyPr wrap="square" tIns="252000">
                <a:noAutofit/>
              </a:bodyPr>
              <a:lstStyle/>
              <a:p>
                <a:pPr algn="ctr"/>
                <a:endParaRPr lang="lv-LV" sz="1400" dirty="0">
                  <a:latin typeface="Calibri" panose="020F0502020204030204" pitchFamily="34" charset="0"/>
                  <a:ea typeface="Calibri" panose="020F0502020204030204" pitchFamily="34" charset="0"/>
                  <a:cs typeface="Calibri" panose="020F0502020204030204" pitchFamily="34" charset="0"/>
                </a:endParaRPr>
              </a:p>
            </p:txBody>
          </p:sp>
          <p:sp>
            <p:nvSpPr>
              <p:cNvPr id="32" name="Clipboard2">
                <a:extLst>
                  <a:ext uri="{FF2B5EF4-FFF2-40B4-BE49-F238E27FC236}">
                    <a16:creationId xmlns:a16="http://schemas.microsoft.com/office/drawing/2014/main" id="{9F812E3A-D49E-DC7F-2340-F8893A7B555D}"/>
                  </a:ext>
                </a:extLst>
              </p:cNvPr>
              <p:cNvSpPr>
                <a:spLocks noChangeAspect="1" noEditPoints="1"/>
              </p:cNvSpPr>
              <p:nvPr>
                <p:custDataLst>
                  <p:tags r:id="rId2"/>
                </p:custDataLst>
              </p:nvPr>
            </p:nvSpPr>
            <p:spPr bwMode="auto">
              <a:xfrm>
                <a:off x="1938033" y="1442744"/>
                <a:ext cx="980927" cy="417801"/>
              </a:xfrm>
              <a:custGeom>
                <a:avLst/>
                <a:gdLst>
                  <a:gd name="T0" fmla="*/ 426 w 575"/>
                  <a:gd name="T1" fmla="*/ 95 h 245"/>
                  <a:gd name="T2" fmla="*/ 405 w 575"/>
                  <a:gd name="T3" fmla="*/ 95 h 245"/>
                  <a:gd name="T4" fmla="*/ 287 w 575"/>
                  <a:gd name="T5" fmla="*/ 0 h 245"/>
                  <a:gd name="T6" fmla="*/ 170 w 575"/>
                  <a:gd name="T7" fmla="*/ 95 h 245"/>
                  <a:gd name="T8" fmla="*/ 148 w 575"/>
                  <a:gd name="T9" fmla="*/ 95 h 245"/>
                  <a:gd name="T10" fmla="*/ 0 w 575"/>
                  <a:gd name="T11" fmla="*/ 245 h 245"/>
                  <a:gd name="T12" fmla="*/ 575 w 575"/>
                  <a:gd name="T13" fmla="*/ 245 h 245"/>
                  <a:gd name="T14" fmla="*/ 426 w 575"/>
                  <a:gd name="T15" fmla="*/ 95 h 245"/>
                  <a:gd name="T16" fmla="*/ 281 w 575"/>
                  <a:gd name="T17" fmla="*/ 123 h 245"/>
                  <a:gd name="T18" fmla="*/ 229 w 575"/>
                  <a:gd name="T19" fmla="*/ 85 h 245"/>
                  <a:gd name="T20" fmla="*/ 281 w 575"/>
                  <a:gd name="T21" fmla="*/ 48 h 245"/>
                  <a:gd name="T22" fmla="*/ 333 w 575"/>
                  <a:gd name="T23" fmla="*/ 85 h 245"/>
                  <a:gd name="T24" fmla="*/ 281 w 575"/>
                  <a:gd name="T25" fmla="*/ 1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245">
                    <a:moveTo>
                      <a:pt x="426" y="95"/>
                    </a:moveTo>
                    <a:lnTo>
                      <a:pt x="405" y="95"/>
                    </a:lnTo>
                    <a:cubicBezTo>
                      <a:pt x="401" y="32"/>
                      <a:pt x="350" y="0"/>
                      <a:pt x="287" y="0"/>
                    </a:cubicBezTo>
                    <a:cubicBezTo>
                      <a:pt x="224" y="0"/>
                      <a:pt x="173" y="32"/>
                      <a:pt x="170" y="95"/>
                    </a:cubicBezTo>
                    <a:lnTo>
                      <a:pt x="148" y="95"/>
                    </a:lnTo>
                    <a:cubicBezTo>
                      <a:pt x="66" y="95"/>
                      <a:pt x="0" y="145"/>
                      <a:pt x="0" y="245"/>
                    </a:cubicBezTo>
                    <a:lnTo>
                      <a:pt x="575" y="245"/>
                    </a:lnTo>
                    <a:cubicBezTo>
                      <a:pt x="575" y="145"/>
                      <a:pt x="508" y="95"/>
                      <a:pt x="426" y="95"/>
                    </a:cubicBezTo>
                    <a:close/>
                    <a:moveTo>
                      <a:pt x="281" y="123"/>
                    </a:moveTo>
                    <a:cubicBezTo>
                      <a:pt x="252" y="123"/>
                      <a:pt x="229" y="106"/>
                      <a:pt x="229" y="85"/>
                    </a:cubicBezTo>
                    <a:cubicBezTo>
                      <a:pt x="229" y="64"/>
                      <a:pt x="252" y="48"/>
                      <a:pt x="281" y="48"/>
                    </a:cubicBezTo>
                    <a:cubicBezTo>
                      <a:pt x="309" y="48"/>
                      <a:pt x="333" y="64"/>
                      <a:pt x="333" y="85"/>
                    </a:cubicBezTo>
                    <a:cubicBezTo>
                      <a:pt x="333" y="106"/>
                      <a:pt x="309" y="123"/>
                      <a:pt x="281" y="123"/>
                    </a:cubicBezTo>
                    <a:close/>
                  </a:path>
                </a:pathLst>
              </a:custGeom>
              <a:solidFill>
                <a:schemeClr val="tx1"/>
              </a:solidFill>
              <a:ln w="0">
                <a:noFill/>
                <a:prstDash val="solid"/>
                <a:round/>
                <a:headEnd/>
                <a:tailEnd/>
              </a:ln>
              <a:effectLst>
                <a:outerShdw blurRad="50800" dist="38100" dir="10800000" algn="r" rotWithShape="0">
                  <a:prstClr val="black">
                    <a:alpha val="40000"/>
                  </a:prstClr>
                </a:outerShdw>
              </a:effectLst>
            </p:spPr>
            <p:txBody>
              <a:bodyPr vert="horz" wrap="square" lIns="91440" tIns="252000" rIns="91440" bIns="45720" numCol="1" anchor="t" anchorCtr="0" compatLnSpc="1">
                <a:prstTxWarp prst="textNoShape">
                  <a:avLst/>
                </a:prstTxWarp>
              </a:bodyPr>
              <a:lstStyle/>
              <a:p>
                <a:endParaRPr lang="lv-LV" sz="1400" dirty="0">
                  <a:latin typeface="Calibri" panose="020F0502020204030204" pitchFamily="34" charset="0"/>
                  <a:ea typeface="Calibri" panose="020F0502020204030204" pitchFamily="34" charset="0"/>
                  <a:cs typeface="Calibri" panose="020F0502020204030204" pitchFamily="34" charset="0"/>
                </a:endParaRPr>
              </a:p>
            </p:txBody>
          </p:sp>
        </p:grpSp>
      </p:grpSp>
      <p:sp>
        <p:nvSpPr>
          <p:cNvPr id="7" name="TextBox 6">
            <a:extLst>
              <a:ext uri="{FF2B5EF4-FFF2-40B4-BE49-F238E27FC236}">
                <a16:creationId xmlns:a16="http://schemas.microsoft.com/office/drawing/2014/main" id="{D38F8526-D5F3-444E-A4BD-50EAB25DBDA5}"/>
              </a:ext>
            </a:extLst>
          </p:cNvPr>
          <p:cNvSpPr txBox="1"/>
          <p:nvPr/>
        </p:nvSpPr>
        <p:spPr>
          <a:xfrm>
            <a:off x="8153093" y="2210814"/>
            <a:ext cx="3250013" cy="3570208"/>
          </a:xfrm>
          <a:prstGeom prst="rect">
            <a:avLst/>
          </a:prstGeom>
          <a:noFill/>
        </p:spPr>
        <p:txBody>
          <a:bodyPr wrap="square">
            <a:spAutoFit/>
          </a:bodyPr>
          <a:lstStyle/>
          <a:p>
            <a:pPr algn="ctr"/>
            <a:endParaRPr lang="en-US" sz="1400" b="1" dirty="0">
              <a:solidFill>
                <a:schemeClr val="accent3"/>
              </a:solidFill>
              <a:latin typeface="Calibri" panose="020F0502020204030204" pitchFamily="34" charset="0"/>
              <a:ea typeface="Calibri" panose="020F0502020204030204" pitchFamily="34" charset="0"/>
              <a:cs typeface="Calibri" panose="020F0502020204030204" pitchFamily="34" charset="0"/>
            </a:endParaRPr>
          </a:p>
          <a:p>
            <a:pPr algn="ctr"/>
            <a:r>
              <a:rPr lang="lv-LV" sz="1600" b="1" dirty="0">
                <a:solidFill>
                  <a:schemeClr val="accent3"/>
                </a:solidFill>
                <a:latin typeface="Calibri" panose="020F0502020204030204" pitchFamily="34" charset="0"/>
                <a:ea typeface="Calibri" panose="020F0502020204030204" pitchFamily="34" charset="0"/>
                <a:cs typeface="Calibri" panose="020F0502020204030204" pitchFamily="34" charset="0"/>
              </a:rPr>
              <a:t>A</a:t>
            </a:r>
            <a:r>
              <a:rPr lang="en-US" sz="1600" b="1" dirty="0" err="1">
                <a:solidFill>
                  <a:schemeClr val="accent3"/>
                </a:solidFill>
                <a:latin typeface="Calibri" panose="020F0502020204030204" pitchFamily="34" charset="0"/>
                <a:ea typeface="Calibri" panose="020F0502020204030204" pitchFamily="34" charset="0"/>
                <a:cs typeface="Calibri" panose="020F0502020204030204" pitchFamily="34" charset="0"/>
              </a:rPr>
              <a:t>tkritumu</a:t>
            </a:r>
            <a:r>
              <a:rPr lang="en-US" sz="1600" b="1" dirty="0">
                <a:solidFill>
                  <a:schemeClr val="accent3"/>
                </a:solidFill>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chemeClr val="accent3"/>
                </a:solidFill>
                <a:latin typeface="Calibri" panose="020F0502020204030204" pitchFamily="34" charset="0"/>
                <a:ea typeface="Calibri" panose="020F0502020204030204" pitchFamily="34" charset="0"/>
                <a:cs typeface="Calibri" panose="020F0502020204030204" pitchFamily="34" charset="0"/>
              </a:rPr>
              <a:t>apsaimniekošana</a:t>
            </a:r>
            <a:endParaRPr lang="en-US" sz="1600" b="1" dirty="0">
              <a:solidFill>
                <a:schemeClr val="accent3"/>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600" b="1" dirty="0">
              <a:solidFill>
                <a:schemeClr val="accent3"/>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a</a:t>
            </a:r>
            <a:r>
              <a:rPr lang="lv-LV" sz="1500" dirty="0" err="1">
                <a:latin typeface="Calibri" panose="020F0502020204030204" pitchFamily="34" charset="0"/>
                <a:ea typeface="Calibri" panose="020F0502020204030204" pitchFamily="34" charset="0"/>
                <a:cs typeface="Calibri" panose="020F0502020204030204" pitchFamily="34" charset="0"/>
              </a:rPr>
              <a:t>zbestu</a:t>
            </a:r>
            <a:r>
              <a:rPr lang="lv-LV" sz="1500" dirty="0">
                <a:latin typeface="Calibri" panose="020F0502020204030204" pitchFamily="34" charset="0"/>
                <a:ea typeface="Calibri" panose="020F0502020204030204" pitchFamily="34" charset="0"/>
                <a:cs typeface="Calibri" panose="020F0502020204030204" pitchFamily="34" charset="0"/>
              </a:rPr>
              <a:t> saturošu materiālu apstrāde, transportēšana un utilizēšana</a:t>
            </a:r>
            <a:endParaRPr lang="en-US" sz="15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500" dirty="0">
                <a:latin typeface="Calibri" panose="020F0502020204030204" pitchFamily="34" charset="0"/>
                <a:ea typeface="Calibri" panose="020F0502020204030204" pitchFamily="34" charset="0"/>
                <a:cs typeface="Calibri" panose="020F0502020204030204" pitchFamily="34" charset="0"/>
              </a:rPr>
              <a:t>Elektrisko un elektronisko iekārtu u.c. atkritumu apsaimniekošana</a:t>
            </a:r>
            <a:endParaRPr lang="en-US" sz="15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500" i="0" dirty="0">
                <a:effectLst/>
                <a:latin typeface="Calibri" panose="020F0502020204030204" pitchFamily="34" charset="0"/>
                <a:ea typeface="Calibri" panose="020F0502020204030204" pitchFamily="34" charset="0"/>
                <a:cs typeface="Calibri" panose="020F0502020204030204" pitchFamily="34" charset="0"/>
              </a:rPr>
              <a:t>vismaz 70</a:t>
            </a:r>
            <a:r>
              <a:rPr lang="en-US" sz="1500" i="0" dirty="0">
                <a:effectLst/>
                <a:latin typeface="Calibri" panose="020F0502020204030204" pitchFamily="34" charset="0"/>
                <a:ea typeface="Calibri" panose="020F0502020204030204" pitchFamily="34" charset="0"/>
                <a:cs typeface="Calibri" panose="020F0502020204030204" pitchFamily="34" charset="0"/>
              </a:rPr>
              <a:t> %</a:t>
            </a:r>
            <a:r>
              <a:rPr lang="lv-LV" sz="1500" i="0" dirty="0">
                <a:effectLst/>
                <a:latin typeface="Calibri" panose="020F0502020204030204" pitchFamily="34" charset="0"/>
                <a:ea typeface="Calibri" panose="020F0502020204030204" pitchFamily="34" charset="0"/>
                <a:cs typeface="Calibri" panose="020F0502020204030204" pitchFamily="34" charset="0"/>
              </a:rPr>
              <a:t> (pēc masas) no nebīstamiem atkritumiem</a:t>
            </a:r>
            <a:r>
              <a:rPr lang="en-US" sz="1500" i="0" dirty="0">
                <a:effectLst/>
                <a:latin typeface="Calibri" panose="020F0502020204030204" pitchFamily="34" charset="0"/>
                <a:ea typeface="Calibri" panose="020F0502020204030204" pitchFamily="34" charset="0"/>
                <a:cs typeface="Calibri" panose="020F0502020204030204" pitchFamily="34" charset="0"/>
              </a:rPr>
              <a:t> </a:t>
            </a:r>
            <a:r>
              <a:rPr lang="lv-LV" sz="1500" i="0" dirty="0">
                <a:effectLst/>
                <a:latin typeface="Calibri" panose="020F0502020204030204" pitchFamily="34" charset="0"/>
                <a:ea typeface="Calibri" panose="020F0502020204030204" pitchFamily="34" charset="0"/>
                <a:cs typeface="Calibri" panose="020F0502020204030204" pitchFamily="34" charset="0"/>
              </a:rPr>
              <a:t>tiks sagatavoti </a:t>
            </a:r>
            <a:r>
              <a:rPr lang="lv-LV" sz="1500" i="0" dirty="0" err="1">
                <a:effectLst/>
                <a:latin typeface="Calibri" panose="020F0502020204030204" pitchFamily="34" charset="0"/>
                <a:ea typeface="Calibri" panose="020F0502020204030204" pitchFamily="34" charset="0"/>
                <a:cs typeface="Calibri" panose="020F0502020204030204" pitchFamily="34" charset="0"/>
              </a:rPr>
              <a:t>atkalizmantošanai</a:t>
            </a:r>
            <a:endParaRPr lang="en-US" sz="15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lv-LV"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b="1" dirty="0">
              <a:solidFill>
                <a:schemeClr val="accent3"/>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b="1" dirty="0">
              <a:solidFill>
                <a:schemeClr val="accent3"/>
              </a:solidFill>
              <a:latin typeface="Calibri" panose="020F0502020204030204" pitchFamily="34" charset="0"/>
              <a:ea typeface="Calibri" panose="020F0502020204030204" pitchFamily="34" charset="0"/>
              <a:cs typeface="Calibri" panose="020F0502020204030204" pitchFamily="34" charset="0"/>
            </a:endParaRPr>
          </a:p>
          <a:p>
            <a:pPr algn="ctr"/>
            <a:endParaRPr lang="lv-LV" sz="1400" dirty="0">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2AAEFA8-AC8E-FE00-3E29-7EAF82557C26}"/>
              </a:ext>
            </a:extLst>
          </p:cNvPr>
          <p:cNvSpPr txBox="1"/>
          <p:nvPr/>
        </p:nvSpPr>
        <p:spPr>
          <a:xfrm>
            <a:off x="742277" y="2412302"/>
            <a:ext cx="3250011" cy="2215991"/>
          </a:xfrm>
          <a:prstGeom prst="rect">
            <a:avLst/>
          </a:prstGeom>
          <a:noFill/>
        </p:spPr>
        <p:txBody>
          <a:bodyPr wrap="square">
            <a:spAutoFit/>
          </a:bodyPr>
          <a:lstStyle/>
          <a:p>
            <a:pPr algn="ctr"/>
            <a:r>
              <a:rPr lang="lv-LV" sz="1600" b="1"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Ietekmes uz vidi novērtējums vai sākotnējais </a:t>
            </a:r>
            <a:r>
              <a:rPr lang="lv-LV" sz="1600" b="1" i="0"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izvērtējums</a:t>
            </a:r>
            <a:endParaRPr lang="en-US" sz="1600" b="1" i="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US" sz="1400" dirty="0">
              <a:solidFill>
                <a:srgbClr val="161616"/>
              </a:solidFill>
              <a:latin typeface="Calibri" panose="020F0502020204030204" pitchFamily="34" charset="0"/>
              <a:ea typeface="Calibri" panose="020F0502020204030204" pitchFamily="34" charset="0"/>
              <a:cs typeface="Calibri" panose="020F0502020204030204" pitchFamily="34" charset="0"/>
            </a:endParaRPr>
          </a:p>
          <a:p>
            <a:r>
              <a:rPr lang="en-US" sz="1500" dirty="0">
                <a:solidFill>
                  <a:srgbClr val="161616"/>
                </a:solidFill>
                <a:effectLst/>
                <a:latin typeface="Calibri" panose="020F0502020204030204" pitchFamily="34" charset="0"/>
                <a:ea typeface="Calibri" panose="020F0502020204030204" pitchFamily="34" charset="0"/>
                <a:cs typeface="Calibri" panose="020F0502020204030204" pitchFamily="34" charset="0"/>
              </a:rPr>
              <a:t>P</a:t>
            </a:r>
            <a:r>
              <a:rPr lang="lv-LV" sz="1500" dirty="0" err="1">
                <a:effectLst/>
                <a:latin typeface="Calibri" panose="020F0502020204030204" pitchFamily="34" charset="0"/>
                <a:ea typeface="Calibri" panose="020F0502020204030204" pitchFamily="34" charset="0"/>
                <a:cs typeface="Calibri" panose="020F0502020204030204" pitchFamily="34" charset="0"/>
              </a:rPr>
              <a:t>rojekta</a:t>
            </a:r>
            <a:r>
              <a:rPr lang="lv-LV" sz="1500" dirty="0">
                <a:effectLst/>
                <a:latin typeface="Calibri" panose="020F0502020204030204" pitchFamily="34" charset="0"/>
                <a:ea typeface="Calibri" panose="020F0502020204030204" pitchFamily="34" charset="0"/>
                <a:cs typeface="Calibri" panose="020F0502020204030204" pitchFamily="34" charset="0"/>
              </a:rPr>
              <a:t> iesniegumā </a:t>
            </a:r>
            <a:r>
              <a:rPr lang="lv-LV" sz="1500" dirty="0" err="1">
                <a:effectLst/>
                <a:latin typeface="Calibri" panose="020F0502020204030204" pitchFamily="34" charset="0"/>
                <a:ea typeface="Calibri" panose="020F0502020204030204" pitchFamily="34" charset="0"/>
                <a:cs typeface="Calibri" panose="020F0502020204030204" pitchFamily="34" charset="0"/>
              </a:rPr>
              <a:t>norād</a:t>
            </a:r>
            <a:r>
              <a:rPr lang="en-US" sz="1500" dirty="0">
                <a:effectLst/>
                <a:latin typeface="Calibri" panose="020F0502020204030204" pitchFamily="34" charset="0"/>
                <a:ea typeface="Calibri" panose="020F0502020204030204" pitchFamily="34" charset="0"/>
                <a:cs typeface="Calibri" panose="020F0502020204030204" pitchFamily="34" charset="0"/>
              </a:rPr>
              <a:t>a</a:t>
            </a:r>
            <a:r>
              <a:rPr lang="lv-LV" sz="1500" dirty="0">
                <a:effectLst/>
                <a:latin typeface="Calibri" panose="020F0502020204030204" pitchFamily="34" charset="0"/>
                <a:ea typeface="Calibri" panose="020F0502020204030204" pitchFamily="34" charset="0"/>
                <a:cs typeface="Calibri" panose="020F0502020204030204" pitchFamily="34" charset="0"/>
              </a:rPr>
              <a:t>, vai projekta ietvaros plānotajām darbībām jāveic vai ir veikts ietekmes uz vidi novērtējums vai sākotnējais </a:t>
            </a:r>
            <a:r>
              <a:rPr lang="lv-LV" sz="1500" dirty="0" err="1">
                <a:effectLst/>
                <a:latin typeface="Calibri" panose="020F0502020204030204" pitchFamily="34" charset="0"/>
                <a:ea typeface="Calibri" panose="020F0502020204030204" pitchFamily="34" charset="0"/>
                <a:cs typeface="Calibri" panose="020F0502020204030204" pitchFamily="34" charset="0"/>
              </a:rPr>
              <a:t>izvērtējums</a:t>
            </a:r>
            <a:r>
              <a:rPr lang="lv-LV" sz="1500" dirty="0">
                <a:effectLst/>
                <a:latin typeface="Calibri" panose="020F0502020204030204" pitchFamily="34" charset="0"/>
                <a:ea typeface="Calibri" panose="020F0502020204030204" pitchFamily="34" charset="0"/>
                <a:cs typeface="Calibri" panose="020F0502020204030204" pitchFamily="34" charset="0"/>
              </a:rPr>
              <a:t>.</a:t>
            </a:r>
          </a:p>
          <a:p>
            <a:endParaRPr lang="lv-LV" dirty="0"/>
          </a:p>
        </p:txBody>
      </p:sp>
    </p:spTree>
    <p:custDataLst>
      <p:tags r:id="rId1"/>
    </p:custDataLst>
    <p:extLst>
      <p:ext uri="{BB962C8B-B14F-4D97-AF65-F5344CB8AC3E}">
        <p14:creationId xmlns:p14="http://schemas.microsoft.com/office/powerpoint/2010/main" val="11222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9456" y="340016"/>
            <a:ext cx="8105887" cy="1077619"/>
          </a:xfrm>
        </p:spPr>
        <p:txBody>
          <a:bodyPr/>
          <a:lstStyle/>
          <a:p>
            <a:pPr marL="0" marR="0" lvl="0" indent="0" defTabSz="938213" rtl="0" eaLnBrk="0" fontAlgn="base" latinLnBrk="0" hangingPunct="0">
              <a:lnSpc>
                <a:spcPct val="100000"/>
              </a:lnSpc>
              <a:spcBef>
                <a:spcPct val="0"/>
              </a:spcBef>
              <a:spcAft>
                <a:spcPct val="0"/>
              </a:spcAft>
              <a:buClrTx/>
              <a:buSzTx/>
              <a:buFontTx/>
              <a:buNone/>
              <a:tabLst/>
              <a:defRPr/>
            </a:pPr>
            <a:r>
              <a:rPr kumimoji="0" lang="lv-LV"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HP “</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Klimatdrošināšana</a:t>
            </a:r>
            <a:r>
              <a:rPr kumimoji="0" lang="lv-LV"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un “Energoefektivitāte pirmajā vietā”</a:t>
            </a:r>
            <a:b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(specifiskais atbilstības kritērijs Nr. 3.4)</a:t>
            </a:r>
            <a:endParaRPr kumimoji="0" lang="lv-LV"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CB9C1323-DEDB-1F31-878D-CB366D7078D9}"/>
              </a:ext>
            </a:extLst>
          </p:cNvPr>
          <p:cNvGrpSpPr/>
          <p:nvPr/>
        </p:nvGrpSpPr>
        <p:grpSpPr>
          <a:xfrm>
            <a:off x="1657979" y="1680904"/>
            <a:ext cx="7447788" cy="3715247"/>
            <a:chOff x="1329315" y="1401805"/>
            <a:chExt cx="3577913" cy="3715247"/>
          </a:xfrm>
        </p:grpSpPr>
        <p:grpSp>
          <p:nvGrpSpPr>
            <p:cNvPr id="18" name="Group 17">
              <a:extLst>
                <a:ext uri="{FF2B5EF4-FFF2-40B4-BE49-F238E27FC236}">
                  <a16:creationId xmlns:a16="http://schemas.microsoft.com/office/drawing/2014/main" id="{D50D07A0-CD3C-A9BC-08F7-40ED542709BF}"/>
                </a:ext>
              </a:extLst>
            </p:cNvPr>
            <p:cNvGrpSpPr/>
            <p:nvPr/>
          </p:nvGrpSpPr>
          <p:grpSpPr>
            <a:xfrm>
              <a:off x="1329315" y="1401805"/>
              <a:ext cx="1187496" cy="3715247"/>
              <a:chOff x="1730162" y="1401805"/>
              <a:chExt cx="1187496" cy="3715247"/>
            </a:xfrm>
          </p:grpSpPr>
          <p:sp>
            <p:nvSpPr>
              <p:cNvPr id="20" name="Rectangle 19">
                <a:extLst>
                  <a:ext uri="{FF2B5EF4-FFF2-40B4-BE49-F238E27FC236}">
                    <a16:creationId xmlns:a16="http://schemas.microsoft.com/office/drawing/2014/main" id="{B64C00C7-079F-37DA-BADF-772429016EF0}"/>
                  </a:ext>
                </a:extLst>
              </p:cNvPr>
              <p:cNvSpPr/>
              <p:nvPr/>
            </p:nvSpPr>
            <p:spPr>
              <a:xfrm>
                <a:off x="1730162" y="1860543"/>
                <a:ext cx="1187496" cy="3256509"/>
              </a:xfrm>
              <a:prstGeom prst="rect">
                <a:avLst/>
              </a:prstGeom>
              <a:solidFill>
                <a:srgbClr val="F2F2F2"/>
              </a:solidFill>
              <a:ln w="76200">
                <a:solidFill>
                  <a:schemeClr val="accent1"/>
                </a:solidFill>
              </a:ln>
              <a:effectLst>
                <a:outerShdw blurRad="50800" dist="38100" dir="10800000" algn="r" rotWithShape="0">
                  <a:prstClr val="black">
                    <a:alpha val="40000"/>
                  </a:prstClr>
                </a:outerShdw>
              </a:effectLst>
            </p:spPr>
            <p:txBody>
              <a:bodyPr wrap="square" tIns="252000">
                <a:noAutofit/>
              </a:bodyPr>
              <a:lstStyle/>
              <a:p>
                <a:pPr algn="ct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Energoefektivitāte pirmajā vietā:</a:t>
                </a:r>
              </a:p>
              <a:p>
                <a:pPr algn="ctr"/>
                <a:endPar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enerģijas ietaupījumu</a:t>
                </a:r>
                <a:endParaRPr lang="en-US"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i</a:t>
                </a:r>
                <a:r>
                  <a:rPr lang="lv-LV" sz="140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zmaksefektīvu, tehniski, ekonomiski un videi nekaitīgu alternatīvu ieviešana</a:t>
                </a:r>
                <a:endParaRPr lang="en-US"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p</a:t>
                </a:r>
                <a:r>
                  <a:rPr lang="lv-LV" sz="140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āreja u</a:t>
                </a:r>
                <a:r>
                  <a:rPr lang="en-US" sz="140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z </a:t>
                </a:r>
                <a:r>
                  <a:rPr lang="lv-LV" sz="140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atjaunojamiem energoresursiem</a:t>
                </a:r>
                <a:endParaRPr lang="en-US" sz="1400" i="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US"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endParaRPr lang="lv-LV"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Clipboard2">
                <a:extLst>
                  <a:ext uri="{FF2B5EF4-FFF2-40B4-BE49-F238E27FC236}">
                    <a16:creationId xmlns:a16="http://schemas.microsoft.com/office/drawing/2014/main" id="{9E76AA47-08FD-3EAF-B5F6-255E200A5B5C}"/>
                  </a:ext>
                </a:extLst>
              </p:cNvPr>
              <p:cNvSpPr>
                <a:spLocks noChangeAspect="1" noEditPoints="1"/>
              </p:cNvSpPr>
              <p:nvPr>
                <p:custDataLst>
                  <p:tags r:id="rId4"/>
                </p:custDataLst>
              </p:nvPr>
            </p:nvSpPr>
            <p:spPr bwMode="auto">
              <a:xfrm>
                <a:off x="2042989" y="1401805"/>
                <a:ext cx="578271" cy="417801"/>
              </a:xfrm>
              <a:custGeom>
                <a:avLst/>
                <a:gdLst>
                  <a:gd name="T0" fmla="*/ 426 w 575"/>
                  <a:gd name="T1" fmla="*/ 95 h 245"/>
                  <a:gd name="T2" fmla="*/ 405 w 575"/>
                  <a:gd name="T3" fmla="*/ 95 h 245"/>
                  <a:gd name="T4" fmla="*/ 287 w 575"/>
                  <a:gd name="T5" fmla="*/ 0 h 245"/>
                  <a:gd name="T6" fmla="*/ 170 w 575"/>
                  <a:gd name="T7" fmla="*/ 95 h 245"/>
                  <a:gd name="T8" fmla="*/ 148 w 575"/>
                  <a:gd name="T9" fmla="*/ 95 h 245"/>
                  <a:gd name="T10" fmla="*/ 0 w 575"/>
                  <a:gd name="T11" fmla="*/ 245 h 245"/>
                  <a:gd name="T12" fmla="*/ 575 w 575"/>
                  <a:gd name="T13" fmla="*/ 245 h 245"/>
                  <a:gd name="T14" fmla="*/ 426 w 575"/>
                  <a:gd name="T15" fmla="*/ 95 h 245"/>
                  <a:gd name="T16" fmla="*/ 281 w 575"/>
                  <a:gd name="T17" fmla="*/ 123 h 245"/>
                  <a:gd name="T18" fmla="*/ 229 w 575"/>
                  <a:gd name="T19" fmla="*/ 85 h 245"/>
                  <a:gd name="T20" fmla="*/ 281 w 575"/>
                  <a:gd name="T21" fmla="*/ 48 h 245"/>
                  <a:gd name="T22" fmla="*/ 333 w 575"/>
                  <a:gd name="T23" fmla="*/ 85 h 245"/>
                  <a:gd name="T24" fmla="*/ 281 w 575"/>
                  <a:gd name="T25" fmla="*/ 1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245">
                    <a:moveTo>
                      <a:pt x="426" y="95"/>
                    </a:moveTo>
                    <a:lnTo>
                      <a:pt x="405" y="95"/>
                    </a:lnTo>
                    <a:cubicBezTo>
                      <a:pt x="401" y="32"/>
                      <a:pt x="350" y="0"/>
                      <a:pt x="287" y="0"/>
                    </a:cubicBezTo>
                    <a:cubicBezTo>
                      <a:pt x="224" y="0"/>
                      <a:pt x="173" y="32"/>
                      <a:pt x="170" y="95"/>
                    </a:cubicBezTo>
                    <a:lnTo>
                      <a:pt x="148" y="95"/>
                    </a:lnTo>
                    <a:cubicBezTo>
                      <a:pt x="66" y="95"/>
                      <a:pt x="0" y="145"/>
                      <a:pt x="0" y="245"/>
                    </a:cubicBezTo>
                    <a:lnTo>
                      <a:pt x="575" y="245"/>
                    </a:lnTo>
                    <a:cubicBezTo>
                      <a:pt x="575" y="145"/>
                      <a:pt x="508" y="95"/>
                      <a:pt x="426" y="95"/>
                    </a:cubicBezTo>
                    <a:close/>
                    <a:moveTo>
                      <a:pt x="281" y="123"/>
                    </a:moveTo>
                    <a:cubicBezTo>
                      <a:pt x="252" y="123"/>
                      <a:pt x="229" y="106"/>
                      <a:pt x="229" y="85"/>
                    </a:cubicBezTo>
                    <a:cubicBezTo>
                      <a:pt x="229" y="64"/>
                      <a:pt x="252" y="48"/>
                      <a:pt x="281" y="48"/>
                    </a:cubicBezTo>
                    <a:cubicBezTo>
                      <a:pt x="309" y="48"/>
                      <a:pt x="333" y="64"/>
                      <a:pt x="333" y="85"/>
                    </a:cubicBezTo>
                    <a:cubicBezTo>
                      <a:pt x="333" y="106"/>
                      <a:pt x="309" y="123"/>
                      <a:pt x="281" y="123"/>
                    </a:cubicBezTo>
                    <a:close/>
                  </a:path>
                </a:pathLst>
              </a:custGeom>
              <a:solidFill>
                <a:schemeClr val="tx1"/>
              </a:solidFill>
              <a:ln w="0">
                <a:noFill/>
                <a:prstDash val="solid"/>
                <a:round/>
                <a:headEnd/>
                <a:tailEnd/>
              </a:ln>
              <a:effectLst>
                <a:outerShdw blurRad="50800" dist="38100" dir="10800000" algn="r" rotWithShape="0">
                  <a:prstClr val="black">
                    <a:alpha val="40000"/>
                  </a:prstClr>
                </a:outerShdw>
              </a:effectLst>
            </p:spPr>
            <p:txBody>
              <a:bodyPr vert="horz" wrap="square" lIns="91440" tIns="252000" rIns="91440" bIns="45720" numCol="1" anchor="t" anchorCtr="0" compatLnSpc="1">
                <a:prstTxWarp prst="textNoShape">
                  <a:avLst/>
                </a:prstTxWarp>
              </a:bodyPr>
              <a:lstStyle/>
              <a:p>
                <a:endParaRPr lang="lv-LV" sz="1400" dirty="0">
                  <a:latin typeface="Calibri" panose="020F0502020204030204" pitchFamily="34" charset="0"/>
                  <a:ea typeface="Calibri" panose="020F0502020204030204" pitchFamily="34" charset="0"/>
                  <a:cs typeface="Calibri" panose="020F0502020204030204" pitchFamily="34" charset="0"/>
                </a:endParaRPr>
              </a:p>
            </p:txBody>
          </p:sp>
        </p:grpSp>
        <p:sp>
          <p:nvSpPr>
            <p:cNvPr id="28" name="Clipboard2">
              <a:extLst>
                <a:ext uri="{FF2B5EF4-FFF2-40B4-BE49-F238E27FC236}">
                  <a16:creationId xmlns:a16="http://schemas.microsoft.com/office/drawing/2014/main" id="{0EC57BA8-3FEF-5636-6DE7-73F852D4D0F8}"/>
                </a:ext>
              </a:extLst>
            </p:cNvPr>
            <p:cNvSpPr>
              <a:spLocks noChangeAspect="1" noEditPoints="1"/>
            </p:cNvSpPr>
            <p:nvPr>
              <p:custDataLst>
                <p:tags r:id="rId3"/>
              </p:custDataLst>
            </p:nvPr>
          </p:nvSpPr>
          <p:spPr bwMode="auto">
            <a:xfrm>
              <a:off x="4328957" y="1401806"/>
              <a:ext cx="578271" cy="417801"/>
            </a:xfrm>
            <a:custGeom>
              <a:avLst/>
              <a:gdLst>
                <a:gd name="T0" fmla="*/ 426 w 575"/>
                <a:gd name="T1" fmla="*/ 95 h 245"/>
                <a:gd name="T2" fmla="*/ 405 w 575"/>
                <a:gd name="T3" fmla="*/ 95 h 245"/>
                <a:gd name="T4" fmla="*/ 287 w 575"/>
                <a:gd name="T5" fmla="*/ 0 h 245"/>
                <a:gd name="T6" fmla="*/ 170 w 575"/>
                <a:gd name="T7" fmla="*/ 95 h 245"/>
                <a:gd name="T8" fmla="*/ 148 w 575"/>
                <a:gd name="T9" fmla="*/ 95 h 245"/>
                <a:gd name="T10" fmla="*/ 0 w 575"/>
                <a:gd name="T11" fmla="*/ 245 h 245"/>
                <a:gd name="T12" fmla="*/ 575 w 575"/>
                <a:gd name="T13" fmla="*/ 245 h 245"/>
                <a:gd name="T14" fmla="*/ 426 w 575"/>
                <a:gd name="T15" fmla="*/ 95 h 245"/>
                <a:gd name="T16" fmla="*/ 281 w 575"/>
                <a:gd name="T17" fmla="*/ 123 h 245"/>
                <a:gd name="T18" fmla="*/ 229 w 575"/>
                <a:gd name="T19" fmla="*/ 85 h 245"/>
                <a:gd name="T20" fmla="*/ 281 w 575"/>
                <a:gd name="T21" fmla="*/ 48 h 245"/>
                <a:gd name="T22" fmla="*/ 333 w 575"/>
                <a:gd name="T23" fmla="*/ 85 h 245"/>
                <a:gd name="T24" fmla="*/ 281 w 575"/>
                <a:gd name="T25" fmla="*/ 1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245">
                  <a:moveTo>
                    <a:pt x="426" y="95"/>
                  </a:moveTo>
                  <a:lnTo>
                    <a:pt x="405" y="95"/>
                  </a:lnTo>
                  <a:cubicBezTo>
                    <a:pt x="401" y="32"/>
                    <a:pt x="350" y="0"/>
                    <a:pt x="287" y="0"/>
                  </a:cubicBezTo>
                  <a:cubicBezTo>
                    <a:pt x="224" y="0"/>
                    <a:pt x="173" y="32"/>
                    <a:pt x="170" y="95"/>
                  </a:cubicBezTo>
                  <a:lnTo>
                    <a:pt x="148" y="95"/>
                  </a:lnTo>
                  <a:cubicBezTo>
                    <a:pt x="66" y="95"/>
                    <a:pt x="0" y="145"/>
                    <a:pt x="0" y="245"/>
                  </a:cubicBezTo>
                  <a:lnTo>
                    <a:pt x="575" y="245"/>
                  </a:lnTo>
                  <a:cubicBezTo>
                    <a:pt x="575" y="145"/>
                    <a:pt x="508" y="95"/>
                    <a:pt x="426" y="95"/>
                  </a:cubicBezTo>
                  <a:close/>
                  <a:moveTo>
                    <a:pt x="281" y="123"/>
                  </a:moveTo>
                  <a:cubicBezTo>
                    <a:pt x="252" y="123"/>
                    <a:pt x="229" y="106"/>
                    <a:pt x="229" y="85"/>
                  </a:cubicBezTo>
                  <a:cubicBezTo>
                    <a:pt x="229" y="64"/>
                    <a:pt x="252" y="48"/>
                    <a:pt x="281" y="48"/>
                  </a:cubicBezTo>
                  <a:cubicBezTo>
                    <a:pt x="309" y="48"/>
                    <a:pt x="333" y="64"/>
                    <a:pt x="333" y="85"/>
                  </a:cubicBezTo>
                  <a:cubicBezTo>
                    <a:pt x="333" y="106"/>
                    <a:pt x="309" y="123"/>
                    <a:pt x="281" y="123"/>
                  </a:cubicBezTo>
                  <a:close/>
                </a:path>
              </a:pathLst>
            </a:custGeom>
            <a:solidFill>
              <a:schemeClr val="tx1"/>
            </a:solidFill>
            <a:ln w="0">
              <a:noFill/>
              <a:prstDash val="solid"/>
              <a:round/>
              <a:headEnd/>
              <a:tailEnd/>
            </a:ln>
            <a:effectLst>
              <a:outerShdw blurRad="50800" dist="38100" dir="10800000" algn="r" rotWithShape="0">
                <a:prstClr val="black">
                  <a:alpha val="40000"/>
                </a:prstClr>
              </a:outerShdw>
            </a:effectLst>
          </p:spPr>
          <p:txBody>
            <a:bodyPr vert="horz" wrap="square" lIns="91440" tIns="252000" rIns="91440" bIns="45720" numCol="1" anchor="t" anchorCtr="0" compatLnSpc="1">
              <a:prstTxWarp prst="textNoShape">
                <a:avLst/>
              </a:prstTxWarp>
            </a:bodyPr>
            <a:lstStyle/>
            <a:p>
              <a:endParaRPr lang="lv-LV" sz="1400" dirty="0">
                <a:latin typeface="Calibri" panose="020F0502020204030204" pitchFamily="34" charset="0"/>
                <a:ea typeface="Calibri" panose="020F0502020204030204" pitchFamily="34" charset="0"/>
                <a:cs typeface="Calibri" panose="020F0502020204030204" pitchFamily="34" charset="0"/>
              </a:endParaRPr>
            </a:p>
          </p:txBody>
        </p:sp>
      </p:grpSp>
      <p:sp>
        <p:nvSpPr>
          <p:cNvPr id="6" name="Rectangle 5">
            <a:extLst>
              <a:ext uri="{FF2B5EF4-FFF2-40B4-BE49-F238E27FC236}">
                <a16:creationId xmlns:a16="http://schemas.microsoft.com/office/drawing/2014/main" id="{8B1319F3-062E-E5CD-1D3B-8CD967AE130A}"/>
              </a:ext>
            </a:extLst>
          </p:cNvPr>
          <p:cNvSpPr/>
          <p:nvPr/>
        </p:nvSpPr>
        <p:spPr>
          <a:xfrm>
            <a:off x="4441372" y="2139642"/>
            <a:ext cx="2471894" cy="3256509"/>
          </a:xfrm>
          <a:prstGeom prst="rect">
            <a:avLst/>
          </a:prstGeom>
          <a:solidFill>
            <a:srgbClr val="F2F2F2"/>
          </a:solidFill>
          <a:ln w="76200">
            <a:solidFill>
              <a:schemeClr val="accent1"/>
            </a:solidFill>
          </a:ln>
          <a:effectLst>
            <a:outerShdw blurRad="50800" dist="38100" dir="10800000" algn="r" rotWithShape="0">
              <a:prstClr val="black">
                <a:alpha val="40000"/>
              </a:prstClr>
            </a:outerShdw>
          </a:effectLst>
        </p:spPr>
        <p:txBody>
          <a:bodyPr wrap="square" tIns="252000">
            <a:noAutofit/>
          </a:bodyPr>
          <a:lstStyle/>
          <a:p>
            <a:pPr algn="ctr"/>
            <a:r>
              <a:rPr lang="en-US" sz="1600" b="1" dirty="0">
                <a:solidFill>
                  <a:srgbClr val="0070C0"/>
                </a:solidFill>
                <a:latin typeface="Calibri" panose="020F0502020204030204" pitchFamily="34" charset="0"/>
                <a:ea typeface="Calibri" panose="020F0502020204030204" pitchFamily="34" charset="0"/>
                <a:cs typeface="Calibri" panose="020F0502020204030204" pitchFamily="34" charset="0"/>
              </a:rPr>
              <a:t>P</a:t>
            </a:r>
            <a:r>
              <a:rPr lang="lv-LV"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ielāgošanās klimata pārmaiņām aspektiem, izvērtējot klimatiskās ietekmes faktorus</a:t>
            </a: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p>
          <a:p>
            <a:pPr algn="ctr"/>
            <a:endPar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p</a:t>
            </a:r>
            <a:r>
              <a:rPr lang="lv-LV"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ārkaršana</a:t>
            </a:r>
            <a:endParaRPr lang="en-US"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n</a:t>
            </a:r>
            <a:r>
              <a:rPr lang="lv-LV" sz="1400" dirty="0">
                <a:solidFill>
                  <a:srgbClr val="0070C0"/>
                </a:solidFill>
                <a:latin typeface="Calibri" panose="020F0502020204030204" pitchFamily="34" charset="0"/>
                <a:ea typeface="Calibri" panose="020F0502020204030204" pitchFamily="34" charset="0"/>
                <a:cs typeface="Calibri" panose="020F0502020204030204" pitchFamily="34" charset="0"/>
              </a:rPr>
              <a:t>okrišņu plūdi</a:t>
            </a:r>
          </a:p>
          <a:p>
            <a:pPr marL="285750" indent="-285750">
              <a:buFont typeface="Arial" panose="020B0604020202020204" pitchFamily="34" charset="0"/>
              <a:buChar char="•"/>
            </a:pPr>
            <a:r>
              <a:rPr lang="lv-LV"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pārslodzes pieaugums jumtiem</a:t>
            </a:r>
          </a:p>
          <a:p>
            <a:pPr marL="285750" indent="-285750">
              <a:buFont typeface="Arial" panose="020B0604020202020204" pitchFamily="34" charset="0"/>
              <a:buChar char="•"/>
            </a:pPr>
            <a:r>
              <a:rPr lang="lv-LV" sz="1400" dirty="0">
                <a:solidFill>
                  <a:srgbClr val="0070C0"/>
                </a:solidFill>
                <a:latin typeface="Calibri" panose="020F0502020204030204" pitchFamily="34" charset="0"/>
                <a:ea typeface="Calibri" panose="020F0502020204030204" pitchFamily="34" charset="0"/>
                <a:cs typeface="Calibri" panose="020F0502020204030204" pitchFamily="34" charset="0"/>
              </a:rPr>
              <a:t>gruntsūdens līme</a:t>
            </a: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ņ</a:t>
            </a:r>
            <a:r>
              <a:rPr lang="lv-LV" sz="1400" dirty="0">
                <a:solidFill>
                  <a:srgbClr val="0070C0"/>
                </a:solidFill>
                <a:latin typeface="Calibri" panose="020F0502020204030204" pitchFamily="34" charset="0"/>
                <a:ea typeface="Calibri" panose="020F0502020204030204" pitchFamily="34" charset="0"/>
                <a:cs typeface="Calibri" panose="020F0502020204030204" pitchFamily="34" charset="0"/>
              </a:rPr>
              <a:t>a svārstības</a:t>
            </a:r>
          </a:p>
          <a:p>
            <a:pPr marL="285750" indent="-285750">
              <a:buFont typeface="Arial" panose="020B0604020202020204" pitchFamily="34" charset="0"/>
              <a:buChar char="•"/>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vēja brāzmas </a:t>
            </a:r>
            <a:endParaRPr lang="lv-LV"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lv-LV"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Clipboard2">
            <a:extLst>
              <a:ext uri="{FF2B5EF4-FFF2-40B4-BE49-F238E27FC236}">
                <a16:creationId xmlns:a16="http://schemas.microsoft.com/office/drawing/2014/main" id="{674038DA-D52F-2C51-5EE5-16A1C14C76F9}"/>
              </a:ext>
            </a:extLst>
          </p:cNvPr>
          <p:cNvSpPr>
            <a:spLocks noChangeAspect="1" noEditPoints="1"/>
          </p:cNvSpPr>
          <p:nvPr>
            <p:custDataLst>
              <p:tags r:id="rId2"/>
            </p:custDataLst>
          </p:nvPr>
        </p:nvSpPr>
        <p:spPr bwMode="auto">
          <a:xfrm>
            <a:off x="5075454" y="1680906"/>
            <a:ext cx="1203729" cy="417801"/>
          </a:xfrm>
          <a:custGeom>
            <a:avLst/>
            <a:gdLst>
              <a:gd name="T0" fmla="*/ 426 w 575"/>
              <a:gd name="T1" fmla="*/ 95 h 245"/>
              <a:gd name="T2" fmla="*/ 405 w 575"/>
              <a:gd name="T3" fmla="*/ 95 h 245"/>
              <a:gd name="T4" fmla="*/ 287 w 575"/>
              <a:gd name="T5" fmla="*/ 0 h 245"/>
              <a:gd name="T6" fmla="*/ 170 w 575"/>
              <a:gd name="T7" fmla="*/ 95 h 245"/>
              <a:gd name="T8" fmla="*/ 148 w 575"/>
              <a:gd name="T9" fmla="*/ 95 h 245"/>
              <a:gd name="T10" fmla="*/ 0 w 575"/>
              <a:gd name="T11" fmla="*/ 245 h 245"/>
              <a:gd name="T12" fmla="*/ 575 w 575"/>
              <a:gd name="T13" fmla="*/ 245 h 245"/>
              <a:gd name="T14" fmla="*/ 426 w 575"/>
              <a:gd name="T15" fmla="*/ 95 h 245"/>
              <a:gd name="T16" fmla="*/ 281 w 575"/>
              <a:gd name="T17" fmla="*/ 123 h 245"/>
              <a:gd name="T18" fmla="*/ 229 w 575"/>
              <a:gd name="T19" fmla="*/ 85 h 245"/>
              <a:gd name="T20" fmla="*/ 281 w 575"/>
              <a:gd name="T21" fmla="*/ 48 h 245"/>
              <a:gd name="T22" fmla="*/ 333 w 575"/>
              <a:gd name="T23" fmla="*/ 85 h 245"/>
              <a:gd name="T24" fmla="*/ 281 w 575"/>
              <a:gd name="T25" fmla="*/ 1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245">
                <a:moveTo>
                  <a:pt x="426" y="95"/>
                </a:moveTo>
                <a:lnTo>
                  <a:pt x="405" y="95"/>
                </a:lnTo>
                <a:cubicBezTo>
                  <a:pt x="401" y="32"/>
                  <a:pt x="350" y="0"/>
                  <a:pt x="287" y="0"/>
                </a:cubicBezTo>
                <a:cubicBezTo>
                  <a:pt x="224" y="0"/>
                  <a:pt x="173" y="32"/>
                  <a:pt x="170" y="95"/>
                </a:cubicBezTo>
                <a:lnTo>
                  <a:pt x="148" y="95"/>
                </a:lnTo>
                <a:cubicBezTo>
                  <a:pt x="66" y="95"/>
                  <a:pt x="0" y="145"/>
                  <a:pt x="0" y="245"/>
                </a:cubicBezTo>
                <a:lnTo>
                  <a:pt x="575" y="245"/>
                </a:lnTo>
                <a:cubicBezTo>
                  <a:pt x="575" y="145"/>
                  <a:pt x="508" y="95"/>
                  <a:pt x="426" y="95"/>
                </a:cubicBezTo>
                <a:close/>
                <a:moveTo>
                  <a:pt x="281" y="123"/>
                </a:moveTo>
                <a:cubicBezTo>
                  <a:pt x="252" y="123"/>
                  <a:pt x="229" y="106"/>
                  <a:pt x="229" y="85"/>
                </a:cubicBezTo>
                <a:cubicBezTo>
                  <a:pt x="229" y="64"/>
                  <a:pt x="252" y="48"/>
                  <a:pt x="281" y="48"/>
                </a:cubicBezTo>
                <a:cubicBezTo>
                  <a:pt x="309" y="48"/>
                  <a:pt x="333" y="64"/>
                  <a:pt x="333" y="85"/>
                </a:cubicBezTo>
                <a:cubicBezTo>
                  <a:pt x="333" y="106"/>
                  <a:pt x="309" y="123"/>
                  <a:pt x="281" y="123"/>
                </a:cubicBezTo>
                <a:close/>
              </a:path>
            </a:pathLst>
          </a:custGeom>
          <a:solidFill>
            <a:schemeClr val="tx1"/>
          </a:solidFill>
          <a:ln w="0">
            <a:noFill/>
            <a:prstDash val="solid"/>
            <a:round/>
            <a:headEnd/>
            <a:tailEnd/>
          </a:ln>
          <a:effectLst>
            <a:outerShdw blurRad="50800" dist="38100" dir="10800000" algn="r" rotWithShape="0">
              <a:prstClr val="black">
                <a:alpha val="40000"/>
              </a:prstClr>
            </a:outerShdw>
          </a:effectLst>
        </p:spPr>
        <p:txBody>
          <a:bodyPr vert="horz" wrap="square" lIns="91440" tIns="252000" rIns="91440" bIns="45720" numCol="1" anchor="t" anchorCtr="0" compatLnSpc="1">
            <a:prstTxWarp prst="textNoShape">
              <a:avLst/>
            </a:prstTxWarp>
          </a:bodyPr>
          <a:lstStyle/>
          <a:p>
            <a:endParaRPr lang="lv-LV" sz="1400" dirty="0">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15344C4B-0B99-3D07-22CD-AA8FD87A9254}"/>
              </a:ext>
            </a:extLst>
          </p:cNvPr>
          <p:cNvSpPr/>
          <p:nvPr/>
        </p:nvSpPr>
        <p:spPr>
          <a:xfrm>
            <a:off x="7264960" y="2179160"/>
            <a:ext cx="2391508" cy="3216992"/>
          </a:xfrm>
          <a:prstGeom prst="rect">
            <a:avLst/>
          </a:prstGeom>
          <a:solidFill>
            <a:srgbClr val="F2F2F2"/>
          </a:solidFill>
          <a:ln w="76200">
            <a:solidFill>
              <a:schemeClr val="accent1"/>
            </a:solidFill>
          </a:ln>
          <a:effectLst>
            <a:outerShdw blurRad="50800" dist="38100" dir="10800000" algn="r" rotWithShape="0">
              <a:prstClr val="black">
                <a:alpha val="40000"/>
              </a:prstClr>
            </a:outerShdw>
          </a:effectLst>
        </p:spPr>
        <p:txBody>
          <a:bodyPr wrap="square" tIns="252000">
            <a:noAutofit/>
          </a:bodyPr>
          <a:lstStyle/>
          <a:p>
            <a:pPr algn="ctr"/>
            <a:endPar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Projektā v</a:t>
            </a:r>
            <a:r>
              <a:rPr lang="lv-LV"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eikts siltumnīcefekta gāzu ietaupījuma apjoma aprēķins.</a:t>
            </a:r>
            <a:endParaRPr lang="lv-LV" sz="16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endParaRPr lang="lv-LV"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13675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9456" y="340016"/>
            <a:ext cx="8105887" cy="1077619"/>
          </a:xfrm>
        </p:spPr>
        <p:txBody>
          <a:bodyPr/>
          <a:lstStyle/>
          <a:p>
            <a:pPr marL="0" marR="0" lvl="0" indent="0" defTabSz="938213" rtl="0" eaLnBrk="0" fontAlgn="base" latinLnBrk="0" hangingPunct="0">
              <a:lnSpc>
                <a:spcPct val="100000"/>
              </a:lnSpc>
              <a:spcBef>
                <a:spcPct val="0"/>
              </a:spcBef>
              <a:spcAft>
                <a:spcPct val="0"/>
              </a:spcAft>
              <a:buClrTx/>
              <a:buSzTx/>
              <a:buFontTx/>
              <a:buNone/>
              <a:tabLst/>
              <a:defRPr/>
            </a:pPr>
            <a:r>
              <a:rPr kumimoji="0" lang="lv-LV"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HP “Vienlīdzība, iekļaušana, </a:t>
            </a:r>
            <a:r>
              <a:rPr kumimoji="0" lang="lv-LV" sz="24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nediskriminācija</a:t>
            </a:r>
            <a:r>
              <a:rPr kumimoji="0" lang="lv-LV"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un </a:t>
            </a:r>
            <a:r>
              <a:rPr kumimoji="0" lang="lv-LV" sz="24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pamattiesību</a:t>
            </a:r>
            <a:r>
              <a:rPr kumimoji="0" lang="lv-LV"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ievērošana”</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0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specifiskais</a:t>
            </a: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atbilstības</a:t>
            </a: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kritērijs</a:t>
            </a: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Nr. 3.5)</a:t>
            </a:r>
            <a:endParaRPr kumimoji="0" lang="lv-LV"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CB9C1323-DEDB-1F31-878D-CB366D7078D9}"/>
              </a:ext>
            </a:extLst>
          </p:cNvPr>
          <p:cNvGrpSpPr/>
          <p:nvPr/>
        </p:nvGrpSpPr>
        <p:grpSpPr>
          <a:xfrm>
            <a:off x="956534" y="1747544"/>
            <a:ext cx="10515600" cy="3674310"/>
            <a:chOff x="838200" y="1442744"/>
            <a:chExt cx="10515600" cy="3674310"/>
          </a:xfrm>
        </p:grpSpPr>
        <p:grpSp>
          <p:nvGrpSpPr>
            <p:cNvPr id="18" name="Group 17">
              <a:extLst>
                <a:ext uri="{FF2B5EF4-FFF2-40B4-BE49-F238E27FC236}">
                  <a16:creationId xmlns:a16="http://schemas.microsoft.com/office/drawing/2014/main" id="{D50D07A0-CD3C-A9BC-08F7-40ED542709BF}"/>
                </a:ext>
              </a:extLst>
            </p:cNvPr>
            <p:cNvGrpSpPr/>
            <p:nvPr/>
          </p:nvGrpSpPr>
          <p:grpSpPr>
            <a:xfrm>
              <a:off x="838200" y="1442744"/>
              <a:ext cx="2378899" cy="3674310"/>
              <a:chOff x="1239047" y="1442744"/>
              <a:chExt cx="2378899" cy="3674310"/>
            </a:xfrm>
          </p:grpSpPr>
          <p:sp>
            <p:nvSpPr>
              <p:cNvPr id="20" name="Rectangle 19">
                <a:extLst>
                  <a:ext uri="{FF2B5EF4-FFF2-40B4-BE49-F238E27FC236}">
                    <a16:creationId xmlns:a16="http://schemas.microsoft.com/office/drawing/2014/main" id="{B64C00C7-079F-37DA-BADF-772429016EF0}"/>
                  </a:ext>
                </a:extLst>
              </p:cNvPr>
              <p:cNvSpPr/>
              <p:nvPr/>
            </p:nvSpPr>
            <p:spPr>
              <a:xfrm>
                <a:off x="1239047" y="1860545"/>
                <a:ext cx="2378899" cy="3256509"/>
              </a:xfrm>
              <a:prstGeom prst="rect">
                <a:avLst/>
              </a:prstGeom>
              <a:solidFill>
                <a:srgbClr val="F2F2F2"/>
              </a:solidFill>
              <a:ln w="76200">
                <a:solidFill>
                  <a:schemeClr val="accent1"/>
                </a:solidFill>
              </a:ln>
              <a:effectLst>
                <a:outerShdw blurRad="50800" dist="38100" dir="10800000" algn="r" rotWithShape="0">
                  <a:prstClr val="black">
                    <a:alpha val="40000"/>
                  </a:prstClr>
                </a:outerShdw>
              </a:effectLst>
            </p:spPr>
            <p:txBody>
              <a:bodyPr wrap="square" tIns="252000">
                <a:noAutofit/>
              </a:bodyPr>
              <a:lstStyle/>
              <a:p>
                <a:pPr algn="ctr"/>
                <a:r>
                  <a:rPr lang="lv-LV" sz="1600" b="1" dirty="0">
                    <a:solidFill>
                      <a:schemeClr val="accent1"/>
                    </a:solidFill>
                    <a:latin typeface="Calibri" panose="020F0502020204030204" pitchFamily="34" charset="0"/>
                    <a:ea typeface="Calibri" panose="020F0502020204030204" pitchFamily="34" charset="0"/>
                    <a:cs typeface="Calibri" panose="020F0502020204030204" pitchFamily="34" charset="0"/>
                  </a:rPr>
                  <a:t>Sadaļas "Viegli lasīt" izveide</a:t>
                </a:r>
              </a:p>
              <a:p>
                <a:pPr algn="ctr"/>
                <a:endParaRPr lang="lv-LV" sz="1400" dirty="0">
                  <a:solidFill>
                    <a:srgbClr val="7F7F7F"/>
                  </a:solidFill>
                  <a:latin typeface="Calibri" panose="020F0502020204030204" pitchFamily="34" charset="0"/>
                  <a:ea typeface="Calibri" panose="020F0502020204030204" pitchFamily="34" charset="0"/>
                  <a:cs typeface="Calibri" panose="020F0502020204030204" pitchFamily="34" charset="0"/>
                </a:endParaRPr>
              </a:p>
              <a:p>
                <a:pPr algn="ctr"/>
                <a:r>
                  <a:rPr lang="lv-LV" sz="1400" dirty="0">
                    <a:solidFill>
                      <a:schemeClr val="tx1"/>
                    </a:solidFill>
                    <a:latin typeface="Calibri" panose="020F0502020204030204" pitchFamily="34" charset="0"/>
                    <a:ea typeface="Calibri" panose="020F0502020204030204" pitchFamily="34" charset="0"/>
                    <a:cs typeface="Calibri" panose="020F0502020204030204" pitchFamily="34" charset="0"/>
                  </a:rPr>
                  <a:t>Projekta tīmekļvietnē īsa aprakstoša informācija par projektu un citu lasītājiem nepieciešamu informāciju vieglajā valodā</a:t>
                </a:r>
              </a:p>
            </p:txBody>
          </p:sp>
          <p:sp>
            <p:nvSpPr>
              <p:cNvPr id="22" name="Clipboard2">
                <a:extLst>
                  <a:ext uri="{FF2B5EF4-FFF2-40B4-BE49-F238E27FC236}">
                    <a16:creationId xmlns:a16="http://schemas.microsoft.com/office/drawing/2014/main" id="{9E76AA47-08FD-3EAF-B5F6-255E200A5B5C}"/>
                  </a:ext>
                </a:extLst>
              </p:cNvPr>
              <p:cNvSpPr>
                <a:spLocks noChangeAspect="1" noEditPoints="1"/>
              </p:cNvSpPr>
              <p:nvPr>
                <p:custDataLst>
                  <p:tags r:id="rId5"/>
                </p:custDataLst>
              </p:nvPr>
            </p:nvSpPr>
            <p:spPr bwMode="auto">
              <a:xfrm>
                <a:off x="1938033" y="1442744"/>
                <a:ext cx="980927" cy="417801"/>
              </a:xfrm>
              <a:custGeom>
                <a:avLst/>
                <a:gdLst>
                  <a:gd name="T0" fmla="*/ 426 w 575"/>
                  <a:gd name="T1" fmla="*/ 95 h 245"/>
                  <a:gd name="T2" fmla="*/ 405 w 575"/>
                  <a:gd name="T3" fmla="*/ 95 h 245"/>
                  <a:gd name="T4" fmla="*/ 287 w 575"/>
                  <a:gd name="T5" fmla="*/ 0 h 245"/>
                  <a:gd name="T6" fmla="*/ 170 w 575"/>
                  <a:gd name="T7" fmla="*/ 95 h 245"/>
                  <a:gd name="T8" fmla="*/ 148 w 575"/>
                  <a:gd name="T9" fmla="*/ 95 h 245"/>
                  <a:gd name="T10" fmla="*/ 0 w 575"/>
                  <a:gd name="T11" fmla="*/ 245 h 245"/>
                  <a:gd name="T12" fmla="*/ 575 w 575"/>
                  <a:gd name="T13" fmla="*/ 245 h 245"/>
                  <a:gd name="T14" fmla="*/ 426 w 575"/>
                  <a:gd name="T15" fmla="*/ 95 h 245"/>
                  <a:gd name="T16" fmla="*/ 281 w 575"/>
                  <a:gd name="T17" fmla="*/ 123 h 245"/>
                  <a:gd name="T18" fmla="*/ 229 w 575"/>
                  <a:gd name="T19" fmla="*/ 85 h 245"/>
                  <a:gd name="T20" fmla="*/ 281 w 575"/>
                  <a:gd name="T21" fmla="*/ 48 h 245"/>
                  <a:gd name="T22" fmla="*/ 333 w 575"/>
                  <a:gd name="T23" fmla="*/ 85 h 245"/>
                  <a:gd name="T24" fmla="*/ 281 w 575"/>
                  <a:gd name="T25" fmla="*/ 1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245">
                    <a:moveTo>
                      <a:pt x="426" y="95"/>
                    </a:moveTo>
                    <a:lnTo>
                      <a:pt x="405" y="95"/>
                    </a:lnTo>
                    <a:cubicBezTo>
                      <a:pt x="401" y="32"/>
                      <a:pt x="350" y="0"/>
                      <a:pt x="287" y="0"/>
                    </a:cubicBezTo>
                    <a:cubicBezTo>
                      <a:pt x="224" y="0"/>
                      <a:pt x="173" y="32"/>
                      <a:pt x="170" y="95"/>
                    </a:cubicBezTo>
                    <a:lnTo>
                      <a:pt x="148" y="95"/>
                    </a:lnTo>
                    <a:cubicBezTo>
                      <a:pt x="66" y="95"/>
                      <a:pt x="0" y="145"/>
                      <a:pt x="0" y="245"/>
                    </a:cubicBezTo>
                    <a:lnTo>
                      <a:pt x="575" y="245"/>
                    </a:lnTo>
                    <a:cubicBezTo>
                      <a:pt x="575" y="145"/>
                      <a:pt x="508" y="95"/>
                      <a:pt x="426" y="95"/>
                    </a:cubicBezTo>
                    <a:close/>
                    <a:moveTo>
                      <a:pt x="281" y="123"/>
                    </a:moveTo>
                    <a:cubicBezTo>
                      <a:pt x="252" y="123"/>
                      <a:pt x="229" y="106"/>
                      <a:pt x="229" y="85"/>
                    </a:cubicBezTo>
                    <a:cubicBezTo>
                      <a:pt x="229" y="64"/>
                      <a:pt x="252" y="48"/>
                      <a:pt x="281" y="48"/>
                    </a:cubicBezTo>
                    <a:cubicBezTo>
                      <a:pt x="309" y="48"/>
                      <a:pt x="333" y="64"/>
                      <a:pt x="333" y="85"/>
                    </a:cubicBezTo>
                    <a:cubicBezTo>
                      <a:pt x="333" y="106"/>
                      <a:pt x="309" y="123"/>
                      <a:pt x="281" y="123"/>
                    </a:cubicBezTo>
                    <a:close/>
                  </a:path>
                </a:pathLst>
              </a:custGeom>
              <a:solidFill>
                <a:schemeClr val="tx1"/>
              </a:solidFill>
              <a:ln w="0">
                <a:noFill/>
                <a:prstDash val="solid"/>
                <a:round/>
                <a:headEnd/>
                <a:tailEnd/>
              </a:ln>
              <a:effectLst>
                <a:outerShdw blurRad="50800" dist="38100" dir="10800000" algn="r" rotWithShape="0">
                  <a:prstClr val="black">
                    <a:alpha val="40000"/>
                  </a:prstClr>
                </a:outerShdw>
              </a:effectLst>
            </p:spPr>
            <p:txBody>
              <a:bodyPr vert="horz" wrap="square" lIns="91440" tIns="252000" rIns="91440" bIns="45720" numCol="1" anchor="t" anchorCtr="0" compatLnSpc="1">
                <a:prstTxWarp prst="textNoShape">
                  <a:avLst/>
                </a:prstTxWarp>
              </a:bodyPr>
              <a:lstStyle/>
              <a:p>
                <a:endParaRPr lang="lv-LV" sz="1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4EF15D51-2AD2-6D9F-61FD-831571858390}"/>
                </a:ext>
              </a:extLst>
            </p:cNvPr>
            <p:cNvGrpSpPr/>
            <p:nvPr/>
          </p:nvGrpSpPr>
          <p:grpSpPr>
            <a:xfrm>
              <a:off x="3550434" y="1442744"/>
              <a:ext cx="2378899" cy="3674310"/>
              <a:chOff x="1239047" y="1442744"/>
              <a:chExt cx="2378899" cy="3674310"/>
            </a:xfrm>
          </p:grpSpPr>
          <p:sp>
            <p:nvSpPr>
              <p:cNvPr id="26" name="Rectangle 25">
                <a:extLst>
                  <a:ext uri="{FF2B5EF4-FFF2-40B4-BE49-F238E27FC236}">
                    <a16:creationId xmlns:a16="http://schemas.microsoft.com/office/drawing/2014/main" id="{6DDF6495-6C13-991C-3400-F9794A8E48D9}"/>
                  </a:ext>
                </a:extLst>
              </p:cNvPr>
              <p:cNvSpPr/>
              <p:nvPr/>
            </p:nvSpPr>
            <p:spPr>
              <a:xfrm>
                <a:off x="1239047" y="1860545"/>
                <a:ext cx="2378899" cy="3256509"/>
              </a:xfrm>
              <a:prstGeom prst="rect">
                <a:avLst/>
              </a:prstGeom>
              <a:solidFill>
                <a:srgbClr val="F2F2F2"/>
              </a:solidFill>
              <a:ln w="76200">
                <a:solidFill>
                  <a:schemeClr val="accent2"/>
                </a:solidFill>
              </a:ln>
              <a:effectLst>
                <a:outerShdw blurRad="50800" dist="38100" dir="10800000" algn="r" rotWithShape="0">
                  <a:prstClr val="black">
                    <a:alpha val="40000"/>
                  </a:prstClr>
                </a:outerShdw>
              </a:effectLst>
            </p:spPr>
            <p:txBody>
              <a:bodyPr wrap="square" tIns="252000">
                <a:noAutofit/>
              </a:bodyPr>
              <a:lstStyle/>
              <a:p>
                <a:pPr algn="ctr"/>
                <a:r>
                  <a:rPr lang="lv-LV" sz="1600" b="1" dirty="0">
                    <a:solidFill>
                      <a:schemeClr val="accent2"/>
                    </a:solidFill>
                    <a:latin typeface="Calibri" panose="020F0502020204030204" pitchFamily="34" charset="0"/>
                    <a:ea typeface="Calibri" panose="020F0502020204030204" pitchFamily="34" charset="0"/>
                    <a:cs typeface="Calibri" panose="020F0502020204030204" pitchFamily="34" charset="0"/>
                  </a:rPr>
                  <a:t>Informācijas pieejamība cilvēkiem ar funkcionālajiem traucējumiem</a:t>
                </a:r>
              </a:p>
              <a:p>
                <a:pPr algn="ctr"/>
                <a:endParaRPr lang="lv-LV" sz="1400" dirty="0">
                  <a:solidFill>
                    <a:srgbClr val="7F7F7F"/>
                  </a:solidFill>
                  <a:latin typeface="Calibri" panose="020F0502020204030204" pitchFamily="34" charset="0"/>
                  <a:ea typeface="Calibri" panose="020F0502020204030204" pitchFamily="34" charset="0"/>
                  <a:cs typeface="Calibri" panose="020F0502020204030204" pitchFamily="34" charset="0"/>
                </a:endParaRPr>
              </a:p>
              <a:p>
                <a:pPr algn="ctr"/>
                <a:r>
                  <a:rPr lang="lv-LV" sz="1400" dirty="0">
                    <a:solidFill>
                      <a:schemeClr val="tx1"/>
                    </a:solidFill>
                    <a:latin typeface="Calibri" panose="020F0502020204030204" pitchFamily="34" charset="0"/>
                    <a:ea typeface="Calibri" panose="020F0502020204030204" pitchFamily="34" charset="0"/>
                    <a:cs typeface="Calibri" panose="020F0502020204030204" pitchFamily="34" charset="0"/>
                  </a:rPr>
                  <a:t>Tiks nodrošināts, ka saturs ir piekļūstams cilvēkiem ar funkcionāliem traucējumiem, izmantojot vairākus sensoros (redze, dzirde, tauste) kanālus https://pieklustamiba.varam.gov.lv/ </a:t>
                </a:r>
              </a:p>
            </p:txBody>
          </p:sp>
          <p:sp>
            <p:nvSpPr>
              <p:cNvPr id="28" name="Clipboard2">
                <a:extLst>
                  <a:ext uri="{FF2B5EF4-FFF2-40B4-BE49-F238E27FC236}">
                    <a16:creationId xmlns:a16="http://schemas.microsoft.com/office/drawing/2014/main" id="{0EC57BA8-3FEF-5636-6DE7-73F852D4D0F8}"/>
                  </a:ext>
                </a:extLst>
              </p:cNvPr>
              <p:cNvSpPr>
                <a:spLocks noChangeAspect="1" noEditPoints="1"/>
              </p:cNvSpPr>
              <p:nvPr>
                <p:custDataLst>
                  <p:tags r:id="rId4"/>
                </p:custDataLst>
              </p:nvPr>
            </p:nvSpPr>
            <p:spPr bwMode="auto">
              <a:xfrm>
                <a:off x="1938033" y="1442744"/>
                <a:ext cx="980927" cy="417801"/>
              </a:xfrm>
              <a:custGeom>
                <a:avLst/>
                <a:gdLst>
                  <a:gd name="T0" fmla="*/ 426 w 575"/>
                  <a:gd name="T1" fmla="*/ 95 h 245"/>
                  <a:gd name="T2" fmla="*/ 405 w 575"/>
                  <a:gd name="T3" fmla="*/ 95 h 245"/>
                  <a:gd name="T4" fmla="*/ 287 w 575"/>
                  <a:gd name="T5" fmla="*/ 0 h 245"/>
                  <a:gd name="T6" fmla="*/ 170 w 575"/>
                  <a:gd name="T7" fmla="*/ 95 h 245"/>
                  <a:gd name="T8" fmla="*/ 148 w 575"/>
                  <a:gd name="T9" fmla="*/ 95 h 245"/>
                  <a:gd name="T10" fmla="*/ 0 w 575"/>
                  <a:gd name="T11" fmla="*/ 245 h 245"/>
                  <a:gd name="T12" fmla="*/ 575 w 575"/>
                  <a:gd name="T13" fmla="*/ 245 h 245"/>
                  <a:gd name="T14" fmla="*/ 426 w 575"/>
                  <a:gd name="T15" fmla="*/ 95 h 245"/>
                  <a:gd name="T16" fmla="*/ 281 w 575"/>
                  <a:gd name="T17" fmla="*/ 123 h 245"/>
                  <a:gd name="T18" fmla="*/ 229 w 575"/>
                  <a:gd name="T19" fmla="*/ 85 h 245"/>
                  <a:gd name="T20" fmla="*/ 281 w 575"/>
                  <a:gd name="T21" fmla="*/ 48 h 245"/>
                  <a:gd name="T22" fmla="*/ 333 w 575"/>
                  <a:gd name="T23" fmla="*/ 85 h 245"/>
                  <a:gd name="T24" fmla="*/ 281 w 575"/>
                  <a:gd name="T25" fmla="*/ 1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245">
                    <a:moveTo>
                      <a:pt x="426" y="95"/>
                    </a:moveTo>
                    <a:lnTo>
                      <a:pt x="405" y="95"/>
                    </a:lnTo>
                    <a:cubicBezTo>
                      <a:pt x="401" y="32"/>
                      <a:pt x="350" y="0"/>
                      <a:pt x="287" y="0"/>
                    </a:cubicBezTo>
                    <a:cubicBezTo>
                      <a:pt x="224" y="0"/>
                      <a:pt x="173" y="32"/>
                      <a:pt x="170" y="95"/>
                    </a:cubicBezTo>
                    <a:lnTo>
                      <a:pt x="148" y="95"/>
                    </a:lnTo>
                    <a:cubicBezTo>
                      <a:pt x="66" y="95"/>
                      <a:pt x="0" y="145"/>
                      <a:pt x="0" y="245"/>
                    </a:cubicBezTo>
                    <a:lnTo>
                      <a:pt x="575" y="245"/>
                    </a:lnTo>
                    <a:cubicBezTo>
                      <a:pt x="575" y="145"/>
                      <a:pt x="508" y="95"/>
                      <a:pt x="426" y="95"/>
                    </a:cubicBezTo>
                    <a:close/>
                    <a:moveTo>
                      <a:pt x="281" y="123"/>
                    </a:moveTo>
                    <a:cubicBezTo>
                      <a:pt x="252" y="123"/>
                      <a:pt x="229" y="106"/>
                      <a:pt x="229" y="85"/>
                    </a:cubicBezTo>
                    <a:cubicBezTo>
                      <a:pt x="229" y="64"/>
                      <a:pt x="252" y="48"/>
                      <a:pt x="281" y="48"/>
                    </a:cubicBezTo>
                    <a:cubicBezTo>
                      <a:pt x="309" y="48"/>
                      <a:pt x="333" y="64"/>
                      <a:pt x="333" y="85"/>
                    </a:cubicBezTo>
                    <a:cubicBezTo>
                      <a:pt x="333" y="106"/>
                      <a:pt x="309" y="123"/>
                      <a:pt x="281" y="123"/>
                    </a:cubicBezTo>
                    <a:close/>
                  </a:path>
                </a:pathLst>
              </a:custGeom>
              <a:solidFill>
                <a:schemeClr val="tx1"/>
              </a:solidFill>
              <a:ln w="0">
                <a:noFill/>
                <a:prstDash val="solid"/>
                <a:round/>
                <a:headEnd/>
                <a:tailEnd/>
              </a:ln>
              <a:effectLst>
                <a:outerShdw blurRad="50800" dist="38100" dir="10800000" algn="r" rotWithShape="0">
                  <a:prstClr val="black">
                    <a:alpha val="40000"/>
                  </a:prstClr>
                </a:outerShdw>
              </a:effectLst>
            </p:spPr>
            <p:txBody>
              <a:bodyPr vert="horz" wrap="square" lIns="91440" tIns="252000" rIns="91440" bIns="45720" numCol="1" anchor="t" anchorCtr="0" compatLnSpc="1">
                <a:prstTxWarp prst="textNoShape">
                  <a:avLst/>
                </a:prstTxWarp>
              </a:bodyPr>
              <a:lstStyle/>
              <a:p>
                <a:endParaRPr lang="lv-LV" sz="1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9" name="Group 28">
              <a:extLst>
                <a:ext uri="{FF2B5EF4-FFF2-40B4-BE49-F238E27FC236}">
                  <a16:creationId xmlns:a16="http://schemas.microsoft.com/office/drawing/2014/main" id="{E0785C39-A64E-2726-675F-DED9D2778535}"/>
                </a:ext>
              </a:extLst>
            </p:cNvPr>
            <p:cNvGrpSpPr/>
            <p:nvPr/>
          </p:nvGrpSpPr>
          <p:grpSpPr>
            <a:xfrm>
              <a:off x="6262668" y="1442744"/>
              <a:ext cx="2378899" cy="3674310"/>
              <a:chOff x="1239047" y="1442744"/>
              <a:chExt cx="2378899" cy="3674310"/>
            </a:xfrm>
          </p:grpSpPr>
          <p:sp>
            <p:nvSpPr>
              <p:cNvPr id="31" name="Rectangle 30">
                <a:extLst>
                  <a:ext uri="{FF2B5EF4-FFF2-40B4-BE49-F238E27FC236}">
                    <a16:creationId xmlns:a16="http://schemas.microsoft.com/office/drawing/2014/main" id="{A8B65C56-AF65-9A17-8281-F84ACFDAA35A}"/>
                  </a:ext>
                </a:extLst>
              </p:cNvPr>
              <p:cNvSpPr/>
              <p:nvPr/>
            </p:nvSpPr>
            <p:spPr>
              <a:xfrm>
                <a:off x="1239047" y="1860545"/>
                <a:ext cx="2378899" cy="3256509"/>
              </a:xfrm>
              <a:prstGeom prst="rect">
                <a:avLst/>
              </a:prstGeom>
              <a:solidFill>
                <a:srgbClr val="F2F2F2"/>
              </a:solidFill>
              <a:ln w="76200">
                <a:solidFill>
                  <a:schemeClr val="accent3"/>
                </a:solidFill>
              </a:ln>
              <a:effectLst>
                <a:outerShdw blurRad="50800" dist="38100" dir="10800000" algn="r" rotWithShape="0">
                  <a:prstClr val="black">
                    <a:alpha val="40000"/>
                  </a:prstClr>
                </a:outerShdw>
              </a:effectLst>
            </p:spPr>
            <p:txBody>
              <a:bodyPr wrap="square" tIns="252000">
                <a:noAutofit/>
              </a:bodyPr>
              <a:lstStyle/>
              <a:p>
                <a:pPr algn="ctr"/>
                <a:r>
                  <a:rPr lang="lv-LV" sz="1600" b="1" dirty="0">
                    <a:solidFill>
                      <a:schemeClr val="accent3"/>
                    </a:solidFill>
                    <a:latin typeface="Calibri" panose="020F0502020204030204" pitchFamily="34" charset="0"/>
                    <a:ea typeface="Calibri" panose="020F0502020204030204" pitchFamily="34" charset="0"/>
                    <a:cs typeface="Calibri" panose="020F0502020204030204" pitchFamily="34" charset="0"/>
                  </a:rPr>
                  <a:t>Diskrimināciju un stereotipus mazinoša komunikācija</a:t>
                </a:r>
              </a:p>
              <a:p>
                <a:pPr algn="ctr"/>
                <a:endParaRPr lang="lv-LV" sz="1400" dirty="0">
                  <a:solidFill>
                    <a:srgbClr val="7F7F7F"/>
                  </a:solidFill>
                  <a:latin typeface="Calibri" panose="020F0502020204030204" pitchFamily="34" charset="0"/>
                  <a:ea typeface="Calibri" panose="020F0502020204030204" pitchFamily="34" charset="0"/>
                  <a:cs typeface="Calibri" panose="020F0502020204030204" pitchFamily="34" charset="0"/>
                </a:endParaRPr>
              </a:p>
              <a:p>
                <a:pPr algn="ctr"/>
                <a:r>
                  <a:rPr lang="lv-LV" sz="1400" dirty="0">
                    <a:solidFill>
                      <a:schemeClr val="tx1"/>
                    </a:solidFill>
                    <a:latin typeface="Calibri" panose="020F0502020204030204" pitchFamily="34" charset="0"/>
                    <a:ea typeface="Calibri" panose="020F0502020204030204" pitchFamily="34" charset="0"/>
                    <a:cs typeface="Calibri" panose="020F0502020204030204" pitchFamily="34" charset="0"/>
                  </a:rPr>
                  <a:t>Komunikācijas aktivitātēs tiks izvēlēta valoda un vizuālie tēli, kas mazina diskrimināciju un stereotipu veidošanos </a:t>
                </a:r>
              </a:p>
              <a:p>
                <a:pPr algn="ctr"/>
                <a:r>
                  <a:rPr lang="lv-LV" sz="1400" dirty="0">
                    <a:solidFill>
                      <a:schemeClr val="tx1"/>
                    </a:solidFill>
                    <a:latin typeface="Calibri" panose="020F0502020204030204" pitchFamily="34" charset="0"/>
                    <a:ea typeface="Calibri" panose="020F0502020204030204" pitchFamily="34" charset="0"/>
                    <a:cs typeface="Calibri" panose="020F0502020204030204" pitchFamily="34" charset="0"/>
                  </a:rPr>
                  <a:t>https://www.lm.gov.lv/lv/ieteikumi-diskriminaciju-un-stereotipus-mazinosai-komunikacijai-ar-sabiedribu-2211202 </a:t>
                </a:r>
              </a:p>
            </p:txBody>
          </p:sp>
          <p:sp>
            <p:nvSpPr>
              <p:cNvPr id="32" name="Clipboard2">
                <a:extLst>
                  <a:ext uri="{FF2B5EF4-FFF2-40B4-BE49-F238E27FC236}">
                    <a16:creationId xmlns:a16="http://schemas.microsoft.com/office/drawing/2014/main" id="{27E8804E-2021-BE28-C992-8DD1832A216D}"/>
                  </a:ext>
                </a:extLst>
              </p:cNvPr>
              <p:cNvSpPr>
                <a:spLocks noChangeAspect="1" noEditPoints="1"/>
              </p:cNvSpPr>
              <p:nvPr>
                <p:custDataLst>
                  <p:tags r:id="rId3"/>
                </p:custDataLst>
              </p:nvPr>
            </p:nvSpPr>
            <p:spPr bwMode="auto">
              <a:xfrm>
                <a:off x="1938033" y="1442744"/>
                <a:ext cx="980927" cy="417801"/>
              </a:xfrm>
              <a:custGeom>
                <a:avLst/>
                <a:gdLst>
                  <a:gd name="T0" fmla="*/ 426 w 575"/>
                  <a:gd name="T1" fmla="*/ 95 h 245"/>
                  <a:gd name="T2" fmla="*/ 405 w 575"/>
                  <a:gd name="T3" fmla="*/ 95 h 245"/>
                  <a:gd name="T4" fmla="*/ 287 w 575"/>
                  <a:gd name="T5" fmla="*/ 0 h 245"/>
                  <a:gd name="T6" fmla="*/ 170 w 575"/>
                  <a:gd name="T7" fmla="*/ 95 h 245"/>
                  <a:gd name="T8" fmla="*/ 148 w 575"/>
                  <a:gd name="T9" fmla="*/ 95 h 245"/>
                  <a:gd name="T10" fmla="*/ 0 w 575"/>
                  <a:gd name="T11" fmla="*/ 245 h 245"/>
                  <a:gd name="T12" fmla="*/ 575 w 575"/>
                  <a:gd name="T13" fmla="*/ 245 h 245"/>
                  <a:gd name="T14" fmla="*/ 426 w 575"/>
                  <a:gd name="T15" fmla="*/ 95 h 245"/>
                  <a:gd name="T16" fmla="*/ 281 w 575"/>
                  <a:gd name="T17" fmla="*/ 123 h 245"/>
                  <a:gd name="T18" fmla="*/ 229 w 575"/>
                  <a:gd name="T19" fmla="*/ 85 h 245"/>
                  <a:gd name="T20" fmla="*/ 281 w 575"/>
                  <a:gd name="T21" fmla="*/ 48 h 245"/>
                  <a:gd name="T22" fmla="*/ 333 w 575"/>
                  <a:gd name="T23" fmla="*/ 85 h 245"/>
                  <a:gd name="T24" fmla="*/ 281 w 575"/>
                  <a:gd name="T25" fmla="*/ 1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245">
                    <a:moveTo>
                      <a:pt x="426" y="95"/>
                    </a:moveTo>
                    <a:lnTo>
                      <a:pt x="405" y="95"/>
                    </a:lnTo>
                    <a:cubicBezTo>
                      <a:pt x="401" y="32"/>
                      <a:pt x="350" y="0"/>
                      <a:pt x="287" y="0"/>
                    </a:cubicBezTo>
                    <a:cubicBezTo>
                      <a:pt x="224" y="0"/>
                      <a:pt x="173" y="32"/>
                      <a:pt x="170" y="95"/>
                    </a:cubicBezTo>
                    <a:lnTo>
                      <a:pt x="148" y="95"/>
                    </a:lnTo>
                    <a:cubicBezTo>
                      <a:pt x="66" y="95"/>
                      <a:pt x="0" y="145"/>
                      <a:pt x="0" y="245"/>
                    </a:cubicBezTo>
                    <a:lnTo>
                      <a:pt x="575" y="245"/>
                    </a:lnTo>
                    <a:cubicBezTo>
                      <a:pt x="575" y="145"/>
                      <a:pt x="508" y="95"/>
                      <a:pt x="426" y="95"/>
                    </a:cubicBezTo>
                    <a:close/>
                    <a:moveTo>
                      <a:pt x="281" y="123"/>
                    </a:moveTo>
                    <a:cubicBezTo>
                      <a:pt x="252" y="123"/>
                      <a:pt x="229" y="106"/>
                      <a:pt x="229" y="85"/>
                    </a:cubicBezTo>
                    <a:cubicBezTo>
                      <a:pt x="229" y="64"/>
                      <a:pt x="252" y="48"/>
                      <a:pt x="281" y="48"/>
                    </a:cubicBezTo>
                    <a:cubicBezTo>
                      <a:pt x="309" y="48"/>
                      <a:pt x="333" y="64"/>
                      <a:pt x="333" y="85"/>
                    </a:cubicBezTo>
                    <a:cubicBezTo>
                      <a:pt x="333" y="106"/>
                      <a:pt x="309" y="123"/>
                      <a:pt x="281" y="123"/>
                    </a:cubicBezTo>
                    <a:close/>
                  </a:path>
                </a:pathLst>
              </a:custGeom>
              <a:solidFill>
                <a:schemeClr val="tx1"/>
              </a:solidFill>
              <a:ln w="0">
                <a:noFill/>
                <a:prstDash val="solid"/>
                <a:round/>
                <a:headEnd/>
                <a:tailEnd/>
              </a:ln>
              <a:effectLst>
                <a:outerShdw blurRad="50800" dist="38100" dir="10800000" algn="r" rotWithShape="0">
                  <a:prstClr val="black">
                    <a:alpha val="40000"/>
                  </a:prstClr>
                </a:outerShdw>
              </a:effectLst>
            </p:spPr>
            <p:txBody>
              <a:bodyPr vert="horz" wrap="square" lIns="91440" tIns="252000" rIns="91440" bIns="45720" numCol="1" anchor="t" anchorCtr="0" compatLnSpc="1">
                <a:prstTxWarp prst="textNoShape">
                  <a:avLst/>
                </a:prstTxWarp>
              </a:bodyPr>
              <a:lstStyle/>
              <a:p>
                <a:endParaRPr lang="lv-LV" sz="1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05D8A824-F229-C329-7BD1-C5FFFECC321D}"/>
                </a:ext>
              </a:extLst>
            </p:cNvPr>
            <p:cNvGrpSpPr/>
            <p:nvPr/>
          </p:nvGrpSpPr>
          <p:grpSpPr>
            <a:xfrm>
              <a:off x="8974901" y="1442744"/>
              <a:ext cx="2378899" cy="3674310"/>
              <a:chOff x="1239047" y="1442744"/>
              <a:chExt cx="2378899" cy="3674310"/>
            </a:xfrm>
          </p:grpSpPr>
          <p:sp>
            <p:nvSpPr>
              <p:cNvPr id="34" name="Rectangle 33">
                <a:extLst>
                  <a:ext uri="{FF2B5EF4-FFF2-40B4-BE49-F238E27FC236}">
                    <a16:creationId xmlns:a16="http://schemas.microsoft.com/office/drawing/2014/main" id="{F6257C5C-007C-1768-4FCF-4F87B5B8DD82}"/>
                  </a:ext>
                </a:extLst>
              </p:cNvPr>
              <p:cNvSpPr/>
              <p:nvPr/>
            </p:nvSpPr>
            <p:spPr>
              <a:xfrm>
                <a:off x="1239047" y="1860545"/>
                <a:ext cx="2378899" cy="3256509"/>
              </a:xfrm>
              <a:prstGeom prst="rect">
                <a:avLst/>
              </a:prstGeom>
              <a:solidFill>
                <a:srgbClr val="F2F2F2"/>
              </a:solidFill>
              <a:ln w="76200">
                <a:solidFill>
                  <a:schemeClr val="accent4"/>
                </a:solidFill>
              </a:ln>
              <a:effectLst>
                <a:outerShdw blurRad="50800" dist="38100" dir="10800000" algn="r" rotWithShape="0">
                  <a:prstClr val="black">
                    <a:alpha val="40000"/>
                  </a:prstClr>
                </a:outerShdw>
              </a:effectLst>
            </p:spPr>
            <p:txBody>
              <a:bodyPr wrap="square" tIns="252000">
                <a:noAutofit/>
              </a:bodyPr>
              <a:lstStyle/>
              <a:p>
                <a:pPr algn="ctr"/>
                <a:r>
                  <a:rPr lang="lv-LV" sz="1600" b="1" dirty="0">
                    <a:solidFill>
                      <a:schemeClr val="accent4"/>
                    </a:solidFill>
                    <a:latin typeface="Calibri" panose="020F0502020204030204" pitchFamily="34" charset="0"/>
                    <a:ea typeface="Calibri" panose="020F0502020204030204" pitchFamily="34" charset="0"/>
                    <a:cs typeface="Calibri" panose="020F0502020204030204" pitchFamily="34" charset="0"/>
                  </a:rPr>
                  <a:t>Sociāli atbildīgs iepirkums</a:t>
                </a:r>
              </a:p>
              <a:p>
                <a:pPr algn="ctr"/>
                <a:endParaRPr lang="lv-LV" sz="900" dirty="0">
                  <a:solidFill>
                    <a:srgbClr val="7F7F7F"/>
                  </a:solidFill>
                  <a:latin typeface="Calibri" panose="020F0502020204030204" pitchFamily="34" charset="0"/>
                  <a:ea typeface="Calibri" panose="020F0502020204030204" pitchFamily="34" charset="0"/>
                  <a:cs typeface="Calibri" panose="020F0502020204030204" pitchFamily="34" charset="0"/>
                </a:endParaRPr>
              </a:p>
              <a:p>
                <a:pPr algn="ctr"/>
                <a:r>
                  <a:rPr lang="lv-LV" sz="1400" dirty="0">
                    <a:solidFill>
                      <a:schemeClr val="tx1"/>
                    </a:solidFill>
                    <a:latin typeface="Calibri" panose="020F0502020204030204" pitchFamily="34" charset="0"/>
                    <a:ea typeface="Calibri" panose="020F0502020204030204" pitchFamily="34" charset="0"/>
                    <a:cs typeface="Calibri" panose="020F0502020204030204" pitchFamily="34" charset="0"/>
                  </a:rPr>
                  <a:t>Ētiski ražoti produkti un pakalpojumi, lai radītu darbvietas, pienācīgus darba apstākļus, sekmētu sociālo un profesionālo </a:t>
                </a:r>
                <a:r>
                  <a:rPr lang="lv-LV" sz="1400" dirty="0" err="1">
                    <a:solidFill>
                      <a:schemeClr val="tx1"/>
                    </a:solidFill>
                    <a:latin typeface="Calibri" panose="020F0502020204030204" pitchFamily="34" charset="0"/>
                    <a:ea typeface="Calibri" panose="020F0502020204030204" pitchFamily="34" charset="0"/>
                    <a:cs typeface="Calibri" panose="020F0502020204030204" pitchFamily="34" charset="0"/>
                  </a:rPr>
                  <a:t>iekļautību</a:t>
                </a:r>
                <a:r>
                  <a:rPr lang="lv-LV" sz="1400" dirty="0">
                    <a:solidFill>
                      <a:schemeClr val="tx1"/>
                    </a:solidFill>
                    <a:latin typeface="Calibri" panose="020F0502020204030204" pitchFamily="34" charset="0"/>
                    <a:ea typeface="Calibri" panose="020F0502020204030204" pitchFamily="34" charset="0"/>
                    <a:cs typeface="Calibri" panose="020F0502020204030204" pitchFamily="34" charset="0"/>
                  </a:rPr>
                  <a:t>, nodrošinātu </a:t>
                </a:r>
                <a:r>
                  <a:rPr lang="lv-LV" sz="1400" dirty="0" err="1">
                    <a:solidFill>
                      <a:schemeClr val="tx1"/>
                    </a:solidFill>
                    <a:latin typeface="Calibri" panose="020F0502020204030204" pitchFamily="34" charset="0"/>
                    <a:ea typeface="Calibri" panose="020F0502020204030204" pitchFamily="34" charset="0"/>
                    <a:cs typeface="Calibri" panose="020F0502020204030204" pitchFamily="34" charset="0"/>
                  </a:rPr>
                  <a:t>piekļūstamību</a:t>
                </a:r>
                <a:r>
                  <a:rPr lang="lv-LV" sz="1400" dirty="0">
                    <a:solidFill>
                      <a:schemeClr val="tx1"/>
                    </a:solidFill>
                    <a:latin typeface="Calibri" panose="020F0502020204030204" pitchFamily="34" charset="0"/>
                    <a:ea typeface="Calibri" panose="020F0502020204030204" pitchFamily="34" charset="0"/>
                    <a:cs typeface="Calibri" panose="020F0502020204030204" pitchFamily="34" charset="0"/>
                  </a:rPr>
                  <a:t> pakalpojuma sniegšanas vietai/videi/objektam, kā arī veicinātu labākus darba nosacījumus cilvēkiem ar invaliditāti un nelabvēlīgākā situācijā esošiem cilvēkiem</a:t>
                </a:r>
              </a:p>
            </p:txBody>
          </p:sp>
          <p:sp>
            <p:nvSpPr>
              <p:cNvPr id="35" name="Clipboard2">
                <a:extLst>
                  <a:ext uri="{FF2B5EF4-FFF2-40B4-BE49-F238E27FC236}">
                    <a16:creationId xmlns:a16="http://schemas.microsoft.com/office/drawing/2014/main" id="{5E05AD61-55C9-E60F-9056-B0C6D355B0DB}"/>
                  </a:ext>
                </a:extLst>
              </p:cNvPr>
              <p:cNvSpPr>
                <a:spLocks noChangeAspect="1" noEditPoints="1"/>
              </p:cNvSpPr>
              <p:nvPr>
                <p:custDataLst>
                  <p:tags r:id="rId2"/>
                </p:custDataLst>
              </p:nvPr>
            </p:nvSpPr>
            <p:spPr bwMode="auto">
              <a:xfrm>
                <a:off x="1938033" y="1442744"/>
                <a:ext cx="980927" cy="417801"/>
              </a:xfrm>
              <a:custGeom>
                <a:avLst/>
                <a:gdLst>
                  <a:gd name="T0" fmla="*/ 426 w 575"/>
                  <a:gd name="T1" fmla="*/ 95 h 245"/>
                  <a:gd name="T2" fmla="*/ 405 w 575"/>
                  <a:gd name="T3" fmla="*/ 95 h 245"/>
                  <a:gd name="T4" fmla="*/ 287 w 575"/>
                  <a:gd name="T5" fmla="*/ 0 h 245"/>
                  <a:gd name="T6" fmla="*/ 170 w 575"/>
                  <a:gd name="T7" fmla="*/ 95 h 245"/>
                  <a:gd name="T8" fmla="*/ 148 w 575"/>
                  <a:gd name="T9" fmla="*/ 95 h 245"/>
                  <a:gd name="T10" fmla="*/ 0 w 575"/>
                  <a:gd name="T11" fmla="*/ 245 h 245"/>
                  <a:gd name="T12" fmla="*/ 575 w 575"/>
                  <a:gd name="T13" fmla="*/ 245 h 245"/>
                  <a:gd name="T14" fmla="*/ 426 w 575"/>
                  <a:gd name="T15" fmla="*/ 95 h 245"/>
                  <a:gd name="T16" fmla="*/ 281 w 575"/>
                  <a:gd name="T17" fmla="*/ 123 h 245"/>
                  <a:gd name="T18" fmla="*/ 229 w 575"/>
                  <a:gd name="T19" fmla="*/ 85 h 245"/>
                  <a:gd name="T20" fmla="*/ 281 w 575"/>
                  <a:gd name="T21" fmla="*/ 48 h 245"/>
                  <a:gd name="T22" fmla="*/ 333 w 575"/>
                  <a:gd name="T23" fmla="*/ 85 h 245"/>
                  <a:gd name="T24" fmla="*/ 281 w 575"/>
                  <a:gd name="T25" fmla="*/ 1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245">
                    <a:moveTo>
                      <a:pt x="426" y="95"/>
                    </a:moveTo>
                    <a:lnTo>
                      <a:pt x="405" y="95"/>
                    </a:lnTo>
                    <a:cubicBezTo>
                      <a:pt x="401" y="32"/>
                      <a:pt x="350" y="0"/>
                      <a:pt x="287" y="0"/>
                    </a:cubicBezTo>
                    <a:cubicBezTo>
                      <a:pt x="224" y="0"/>
                      <a:pt x="173" y="32"/>
                      <a:pt x="170" y="95"/>
                    </a:cubicBezTo>
                    <a:lnTo>
                      <a:pt x="148" y="95"/>
                    </a:lnTo>
                    <a:cubicBezTo>
                      <a:pt x="66" y="95"/>
                      <a:pt x="0" y="145"/>
                      <a:pt x="0" y="245"/>
                    </a:cubicBezTo>
                    <a:lnTo>
                      <a:pt x="575" y="245"/>
                    </a:lnTo>
                    <a:cubicBezTo>
                      <a:pt x="575" y="145"/>
                      <a:pt x="508" y="95"/>
                      <a:pt x="426" y="95"/>
                    </a:cubicBezTo>
                    <a:close/>
                    <a:moveTo>
                      <a:pt x="281" y="123"/>
                    </a:moveTo>
                    <a:cubicBezTo>
                      <a:pt x="252" y="123"/>
                      <a:pt x="229" y="106"/>
                      <a:pt x="229" y="85"/>
                    </a:cubicBezTo>
                    <a:cubicBezTo>
                      <a:pt x="229" y="64"/>
                      <a:pt x="252" y="48"/>
                      <a:pt x="281" y="48"/>
                    </a:cubicBezTo>
                    <a:cubicBezTo>
                      <a:pt x="309" y="48"/>
                      <a:pt x="333" y="64"/>
                      <a:pt x="333" y="85"/>
                    </a:cubicBezTo>
                    <a:cubicBezTo>
                      <a:pt x="333" y="106"/>
                      <a:pt x="309" y="123"/>
                      <a:pt x="281" y="123"/>
                    </a:cubicBezTo>
                    <a:close/>
                  </a:path>
                </a:pathLst>
              </a:custGeom>
              <a:solidFill>
                <a:schemeClr val="tx1"/>
              </a:solidFill>
              <a:ln w="0">
                <a:noFill/>
                <a:prstDash val="solid"/>
                <a:round/>
                <a:headEnd/>
                <a:tailEnd/>
              </a:ln>
              <a:effectLst>
                <a:outerShdw blurRad="50800" dist="38100" dir="10800000" algn="r" rotWithShape="0">
                  <a:prstClr val="black">
                    <a:alpha val="40000"/>
                  </a:prstClr>
                </a:outerShdw>
              </a:effectLst>
            </p:spPr>
            <p:txBody>
              <a:bodyPr vert="horz" wrap="square" lIns="91440" tIns="252000" rIns="91440" bIns="45720" numCol="1" anchor="t" anchorCtr="0" compatLnSpc="1">
                <a:prstTxWarp prst="textNoShape">
                  <a:avLst/>
                </a:prstTxWarp>
              </a:bodyPr>
              <a:lstStyle/>
              <a:p>
                <a:endParaRPr lang="lv-LV" sz="1400" dirty="0">
                  <a:latin typeface="Calibri" panose="020F0502020204030204" pitchFamily="34" charset="0"/>
                  <a:ea typeface="Calibri" panose="020F0502020204030204" pitchFamily="34" charset="0"/>
                  <a:cs typeface="Calibri" panose="020F0502020204030204" pitchFamily="34" charset="0"/>
                </a:endParaRPr>
              </a:p>
            </p:txBody>
          </p:sp>
        </p:grpSp>
      </p:grpSp>
      <p:sp>
        <p:nvSpPr>
          <p:cNvPr id="7" name="Arrow: Pentagon 6">
            <a:extLst>
              <a:ext uri="{FF2B5EF4-FFF2-40B4-BE49-F238E27FC236}">
                <a16:creationId xmlns:a16="http://schemas.microsoft.com/office/drawing/2014/main" id="{1ADE41F1-6DBC-69EA-4527-580FA9A86109}"/>
              </a:ext>
            </a:extLst>
          </p:cNvPr>
          <p:cNvSpPr/>
          <p:nvPr/>
        </p:nvSpPr>
        <p:spPr>
          <a:xfrm>
            <a:off x="2345167" y="5690795"/>
            <a:ext cx="7713233" cy="827189"/>
          </a:xfrm>
          <a:prstGeom prst="homePlate">
            <a:avLst/>
          </a:prstGeom>
          <a:noFill/>
          <a:ln>
            <a:solidFill>
              <a:srgbClr val="33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b="1" i="0" dirty="0" err="1">
                <a:solidFill>
                  <a:srgbClr val="003366"/>
                </a:solidFill>
                <a:effectLst/>
                <a:latin typeface="Calibri" panose="020F0502020204030204" pitchFamily="34" charset="0"/>
                <a:ea typeface="Calibri" panose="020F0502020204030204" pitchFamily="34" charset="0"/>
                <a:cs typeface="Calibri" panose="020F0502020204030204" pitchFamily="34" charset="0"/>
              </a:rPr>
              <a:t>Ir</a:t>
            </a:r>
            <a:r>
              <a:rPr lang="en-US" b="1" i="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 jābūt </a:t>
            </a:r>
            <a:r>
              <a:rPr lang="en-US" b="1" i="0" dirty="0" err="1">
                <a:solidFill>
                  <a:srgbClr val="003366"/>
                </a:solidFill>
                <a:effectLst/>
                <a:latin typeface="Calibri" panose="020F0502020204030204" pitchFamily="34" charset="0"/>
                <a:ea typeface="Calibri" panose="020F0502020204030204" pitchFamily="34" charset="0"/>
                <a:cs typeface="Calibri" panose="020F0502020204030204" pitchFamily="34" charset="0"/>
              </a:rPr>
              <a:t>piesaistītai</a:t>
            </a:r>
            <a:r>
              <a:rPr lang="en-US" b="1" i="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 </a:t>
            </a:r>
            <a:r>
              <a:rPr lang="en-US" b="1" i="0" dirty="0" err="1">
                <a:solidFill>
                  <a:srgbClr val="003366"/>
                </a:solidFill>
                <a:effectLst/>
                <a:latin typeface="Calibri" panose="020F0502020204030204" pitchFamily="34" charset="0"/>
                <a:ea typeface="Calibri" panose="020F0502020204030204" pitchFamily="34" charset="0"/>
                <a:cs typeface="Calibri" panose="020F0502020204030204" pitchFamily="34" charset="0"/>
              </a:rPr>
              <a:t>vismaz</a:t>
            </a:r>
            <a:r>
              <a:rPr lang="en-US" b="1" i="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 1 HP VINPI </a:t>
            </a:r>
            <a:r>
              <a:rPr lang="en-US" b="1" i="0" dirty="0" err="1">
                <a:solidFill>
                  <a:srgbClr val="003366"/>
                </a:solidFill>
                <a:effectLst/>
                <a:latin typeface="Calibri" panose="020F0502020204030204" pitchFamily="34" charset="0"/>
                <a:ea typeface="Calibri" panose="020F0502020204030204" pitchFamily="34" charset="0"/>
                <a:cs typeface="Calibri" panose="020F0502020204030204" pitchFamily="34" charset="0"/>
              </a:rPr>
              <a:t>vispārīgai</a:t>
            </a:r>
            <a:r>
              <a:rPr lang="en-US" b="1" i="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 </a:t>
            </a:r>
            <a:r>
              <a:rPr lang="en-US" b="1" i="0" dirty="0" err="1">
                <a:solidFill>
                  <a:srgbClr val="003366"/>
                </a:solidFill>
                <a:effectLst/>
                <a:latin typeface="Calibri" panose="020F0502020204030204" pitchFamily="34" charset="0"/>
                <a:ea typeface="Calibri" panose="020F0502020204030204" pitchFamily="34" charset="0"/>
                <a:cs typeface="Calibri" panose="020F0502020204030204" pitchFamily="34" charset="0"/>
              </a:rPr>
              <a:t>darbībai</a:t>
            </a:r>
            <a:endParaRPr lang="lv-LV" b="1" i="0" dirty="0">
              <a:solidFill>
                <a:srgbClr val="003366"/>
              </a:solidFill>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589479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187B-41E7-731F-9482-F4FC2037EB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A1DA66F-5880-D49B-9435-B5A61728548A}"/>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8256F430-1933-56B3-2AF0-409FFC3B51AA}"/>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8F0BEB17-FB79-C780-8C63-DD49F6A53436}"/>
              </a:ext>
            </a:extLst>
          </p:cNvPr>
          <p:cNvSpPr>
            <a:spLocks noGrp="1"/>
          </p:cNvSpPr>
          <p:nvPr>
            <p:ph type="sldNum" sz="quarter" idx="13"/>
          </p:nvPr>
        </p:nvSpPr>
        <p:spPr/>
        <p:txBody>
          <a:bodyPr/>
          <a:lstStyle/>
          <a:p>
            <a:pPr>
              <a:defRPr/>
            </a:pPr>
            <a:fld id="{6D06F1E7-C627-40E0-96DD-23F4E59E8932}" type="slidenum">
              <a:rPr lang="en-US" altLang="lv-LV" smtClean="0"/>
              <a:pPr>
                <a:defRPr/>
              </a:pPr>
              <a:t>15</a:t>
            </a:fld>
            <a:endParaRPr lang="en-US" altLang="lv-LV"/>
          </a:p>
        </p:txBody>
      </p:sp>
      <p:sp>
        <p:nvSpPr>
          <p:cNvPr id="5" name="Title 1">
            <a:extLst>
              <a:ext uri="{FF2B5EF4-FFF2-40B4-BE49-F238E27FC236}">
                <a16:creationId xmlns:a16="http://schemas.microsoft.com/office/drawing/2014/main" id="{7AAB4141-3E6B-39E0-C0E8-B1CC2F81EA9B}"/>
              </a:ext>
            </a:extLst>
          </p:cNvPr>
          <p:cNvSpPr txBox="1">
            <a:spLocks/>
          </p:cNvSpPr>
          <p:nvPr/>
        </p:nvSpPr>
        <p:spPr>
          <a:xfrm>
            <a:off x="2595282" y="304802"/>
            <a:ext cx="8987118" cy="1066799"/>
          </a:xfrm>
          <a:prstGeom prst="rect">
            <a:avLst/>
          </a:prstGeom>
        </p:spPr>
        <p:txBody>
          <a:bodyPr/>
          <a:lst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Projekta iesnieguma sagatavošana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8</a:t>
            </a:r>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lv-LV"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dirty="0"/>
          </a:p>
        </p:txBody>
      </p:sp>
      <p:pic>
        <p:nvPicPr>
          <p:cNvPr id="16" name="Picture 15">
            <a:extLst>
              <a:ext uri="{FF2B5EF4-FFF2-40B4-BE49-F238E27FC236}">
                <a16:creationId xmlns:a16="http://schemas.microsoft.com/office/drawing/2014/main" id="{1EB48611-6966-34EE-D430-4A2181112D7D}"/>
              </a:ext>
            </a:extLst>
          </p:cNvPr>
          <p:cNvPicPr>
            <a:picLocks noChangeAspect="1"/>
          </p:cNvPicPr>
          <p:nvPr/>
        </p:nvPicPr>
        <p:blipFill>
          <a:blip r:embed="rId3"/>
          <a:stretch>
            <a:fillRect/>
          </a:stretch>
        </p:blipFill>
        <p:spPr>
          <a:xfrm>
            <a:off x="351693" y="1726496"/>
            <a:ext cx="8810211" cy="3748182"/>
          </a:xfrm>
          <a:prstGeom prst="rect">
            <a:avLst/>
          </a:prstGeom>
        </p:spPr>
      </p:pic>
      <p:cxnSp>
        <p:nvCxnSpPr>
          <p:cNvPr id="17" name="Straight Arrow Connector 16">
            <a:extLst>
              <a:ext uri="{FF2B5EF4-FFF2-40B4-BE49-F238E27FC236}">
                <a16:creationId xmlns:a16="http://schemas.microsoft.com/office/drawing/2014/main" id="{3B163C9E-6A74-AEC5-43B5-E572A250628B}"/>
              </a:ext>
            </a:extLst>
          </p:cNvPr>
          <p:cNvCxnSpPr>
            <a:cxnSpLocks/>
          </p:cNvCxnSpPr>
          <p:nvPr/>
        </p:nvCxnSpPr>
        <p:spPr>
          <a:xfrm>
            <a:off x="1359877" y="3727937"/>
            <a:ext cx="4032738" cy="145512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9295796-28AB-8C8F-D1AB-F70F535A37F0}"/>
              </a:ext>
            </a:extLst>
          </p:cNvPr>
          <p:cNvPicPr>
            <a:picLocks noChangeAspect="1"/>
          </p:cNvPicPr>
          <p:nvPr/>
        </p:nvPicPr>
        <p:blipFill>
          <a:blip r:embed="rId4"/>
          <a:stretch>
            <a:fillRect/>
          </a:stretch>
        </p:blipFill>
        <p:spPr>
          <a:xfrm>
            <a:off x="7122932" y="2117540"/>
            <a:ext cx="4717375" cy="3712033"/>
          </a:xfrm>
          <a:prstGeom prst="rect">
            <a:avLst/>
          </a:prstGeom>
        </p:spPr>
      </p:pic>
    </p:spTree>
    <p:extLst>
      <p:ext uri="{BB962C8B-B14F-4D97-AF65-F5344CB8AC3E}">
        <p14:creationId xmlns:p14="http://schemas.microsoft.com/office/powerpoint/2010/main" val="164018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B5610-F276-ACC0-B7B0-42166E393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878A3-4534-BBB0-6E3D-650933CF1899}"/>
              </a:ext>
            </a:extLst>
          </p:cNvPr>
          <p:cNvSpPr>
            <a:spLocks noGrp="1"/>
          </p:cNvSpPr>
          <p:nvPr>
            <p:ph type="title"/>
          </p:nvPr>
        </p:nvSpPr>
        <p:spPr/>
        <p:txBody>
          <a:bodyPr/>
          <a:lstStyle/>
          <a:p>
            <a:pPr marL="0" marR="0" lvl="0" indent="0" defTabSz="938213" rtl="0" eaLnBrk="0" fontAlgn="base" latinLnBrk="0" hangingPunct="0">
              <a:lnSpc>
                <a:spcPct val="100000"/>
              </a:lnSpc>
              <a:spcBef>
                <a:spcPct val="0"/>
              </a:spcBef>
              <a:spcAft>
                <a:spcPct val="0"/>
              </a:spcAft>
              <a:tabLst/>
              <a:defRPr/>
            </a:pP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Projekta iesnieguma sagatavošana (</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9</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lv-LV"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b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br>
            <a:endParaRPr lang="en-US" dirty="0"/>
          </a:p>
        </p:txBody>
      </p:sp>
      <p:sp>
        <p:nvSpPr>
          <p:cNvPr id="7" name="Slide Number Placeholder 6">
            <a:extLst>
              <a:ext uri="{FF2B5EF4-FFF2-40B4-BE49-F238E27FC236}">
                <a16:creationId xmlns:a16="http://schemas.microsoft.com/office/drawing/2014/main" id="{B77D0BB9-79EB-1E15-2B41-E4DFFFCE71D3}"/>
              </a:ext>
            </a:extLst>
          </p:cNvPr>
          <p:cNvSpPr>
            <a:spLocks noGrp="1"/>
          </p:cNvSpPr>
          <p:nvPr>
            <p:ph type="sldNum" sz="quarter" idx="13"/>
          </p:nvPr>
        </p:nvSpPr>
        <p:spPr/>
        <p:txBody>
          <a:bodyPr/>
          <a:lstStyle/>
          <a:p>
            <a:pPr>
              <a:defRPr/>
            </a:pPr>
            <a:fld id="{C13FA9C7-40A2-43F9-855C-6D03F26BCF39}" type="slidenum">
              <a:rPr lang="en-US" altLang="lv-LV" smtClean="0"/>
              <a:pPr>
                <a:defRPr/>
              </a:pPr>
              <a:t>16</a:t>
            </a:fld>
            <a:endParaRPr lang="en-US" altLang="lv-LV"/>
          </a:p>
        </p:txBody>
      </p:sp>
      <p:pic>
        <p:nvPicPr>
          <p:cNvPr id="14" name="Graphic 13" descr="Badge Tick1 outline">
            <a:extLst>
              <a:ext uri="{FF2B5EF4-FFF2-40B4-BE49-F238E27FC236}">
                <a16:creationId xmlns:a16="http://schemas.microsoft.com/office/drawing/2014/main" id="{24FD0E67-1459-67FE-A810-780D2D1171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879" y="5452642"/>
            <a:ext cx="914400" cy="914400"/>
          </a:xfrm>
          <a:prstGeom prst="rect">
            <a:avLst/>
          </a:prstGeom>
        </p:spPr>
      </p:pic>
      <p:pic>
        <p:nvPicPr>
          <p:cNvPr id="4" name="Picture 3">
            <a:extLst>
              <a:ext uri="{FF2B5EF4-FFF2-40B4-BE49-F238E27FC236}">
                <a16:creationId xmlns:a16="http://schemas.microsoft.com/office/drawing/2014/main" id="{1A8E7CF0-7D6F-FD4E-9FEB-B1FF17661C95}"/>
              </a:ext>
            </a:extLst>
          </p:cNvPr>
          <p:cNvPicPr>
            <a:picLocks noChangeAspect="1"/>
          </p:cNvPicPr>
          <p:nvPr/>
        </p:nvPicPr>
        <p:blipFill>
          <a:blip r:embed="rId5"/>
          <a:stretch>
            <a:fillRect/>
          </a:stretch>
        </p:blipFill>
        <p:spPr>
          <a:xfrm>
            <a:off x="557836" y="1720767"/>
            <a:ext cx="4074892" cy="3819212"/>
          </a:xfrm>
          <a:prstGeom prst="rect">
            <a:avLst/>
          </a:prstGeom>
        </p:spPr>
        <p:style>
          <a:lnRef idx="2">
            <a:schemeClr val="accent1"/>
          </a:lnRef>
          <a:fillRef idx="1">
            <a:schemeClr val="lt1"/>
          </a:fillRef>
          <a:effectRef idx="0">
            <a:schemeClr val="accent1"/>
          </a:effectRef>
          <a:fontRef idx="minor">
            <a:schemeClr val="dk1"/>
          </a:fontRef>
        </p:style>
      </p:pic>
      <p:pic>
        <p:nvPicPr>
          <p:cNvPr id="10" name="Picture 9">
            <a:extLst>
              <a:ext uri="{FF2B5EF4-FFF2-40B4-BE49-F238E27FC236}">
                <a16:creationId xmlns:a16="http://schemas.microsoft.com/office/drawing/2014/main" id="{84D7E74F-DCB8-01C1-52B6-5DF4DE1DAD44}"/>
              </a:ext>
            </a:extLst>
          </p:cNvPr>
          <p:cNvPicPr>
            <a:picLocks noChangeAspect="1"/>
          </p:cNvPicPr>
          <p:nvPr/>
        </p:nvPicPr>
        <p:blipFill>
          <a:blip r:embed="rId6"/>
          <a:stretch>
            <a:fillRect/>
          </a:stretch>
        </p:blipFill>
        <p:spPr>
          <a:xfrm>
            <a:off x="4697300" y="1979267"/>
            <a:ext cx="7313854" cy="3473375"/>
          </a:xfrm>
          <a:prstGeom prst="rect">
            <a:avLst/>
          </a:prstGeom>
        </p:spPr>
        <p:style>
          <a:lnRef idx="2">
            <a:schemeClr val="accent1"/>
          </a:lnRef>
          <a:fillRef idx="1">
            <a:schemeClr val="lt1"/>
          </a:fillRef>
          <a:effectRef idx="0">
            <a:schemeClr val="accent1"/>
          </a:effectRef>
          <a:fontRef idx="minor">
            <a:schemeClr val="dk1"/>
          </a:fontRef>
        </p:style>
      </p:pic>
      <p:sp>
        <p:nvSpPr>
          <p:cNvPr id="16" name="Arrow: Pentagon 15">
            <a:extLst>
              <a:ext uri="{FF2B5EF4-FFF2-40B4-BE49-F238E27FC236}">
                <a16:creationId xmlns:a16="http://schemas.microsoft.com/office/drawing/2014/main" id="{94B31209-9C3E-2622-2C23-3113D3545EF1}"/>
              </a:ext>
            </a:extLst>
          </p:cNvPr>
          <p:cNvSpPr/>
          <p:nvPr/>
        </p:nvSpPr>
        <p:spPr>
          <a:xfrm>
            <a:off x="1384272" y="5539979"/>
            <a:ext cx="8182685" cy="739727"/>
          </a:xfrm>
          <a:prstGeom prst="homePlat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sz="1600" b="1" u="sng" cap="all" dirty="0">
                <a:solidFill>
                  <a:srgbClr val="002060"/>
                </a:solidFill>
                <a:latin typeface="Calibri" panose="020F0502020204030204" pitchFamily="34" charset="0"/>
                <a:ea typeface="Calibri" panose="020F0502020204030204" pitchFamily="34" charset="0"/>
                <a:cs typeface="Calibri" panose="020F0502020204030204" pitchFamily="34" charset="0"/>
              </a:rPr>
              <a:t>Projekta izmaksas ir attiecināmas no </a:t>
            </a:r>
            <a:r>
              <a:rPr lang="en-US" sz="1600" b="1" u="sng" cap="all" dirty="0">
                <a:solidFill>
                  <a:srgbClr val="002060"/>
                </a:solidFill>
                <a:latin typeface="Calibri" panose="020F0502020204030204" pitchFamily="34" charset="0"/>
                <a:ea typeface="Calibri" panose="020F0502020204030204" pitchFamily="34" charset="0"/>
                <a:cs typeface="Calibri" panose="020F0502020204030204" pitchFamily="34" charset="0"/>
              </a:rPr>
              <a:t>27.06.</a:t>
            </a:r>
            <a:r>
              <a:rPr lang="lv-LV" sz="1600" b="1" u="sng" cap="all" dirty="0">
                <a:solidFill>
                  <a:srgbClr val="002060"/>
                </a:solidFill>
                <a:latin typeface="Calibri" panose="020F0502020204030204" pitchFamily="34" charset="0"/>
                <a:ea typeface="Calibri" panose="020F0502020204030204" pitchFamily="34" charset="0"/>
                <a:cs typeface="Calibri" panose="020F0502020204030204" pitchFamily="34" charset="0"/>
              </a:rPr>
              <a:t>202</a:t>
            </a:r>
            <a:r>
              <a:rPr lang="en-US" sz="1600" b="1" u="sng" cap="all" dirty="0">
                <a:solidFill>
                  <a:srgbClr val="002060"/>
                </a:solidFill>
                <a:latin typeface="Calibri" panose="020F0502020204030204" pitchFamily="34" charset="0"/>
                <a:ea typeface="Calibri" panose="020F0502020204030204" pitchFamily="34" charset="0"/>
                <a:cs typeface="Calibri" panose="020F0502020204030204" pitchFamily="34" charset="0"/>
              </a:rPr>
              <a:t>4</a:t>
            </a:r>
            <a:r>
              <a:rPr lang="lv-LV" sz="1600" b="1" u="sng" cap="all"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n-US" sz="1600" b="1" u="sng" cap="all"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a:r>
              <a:rPr lang="lv-LV" sz="1600" dirty="0">
                <a:solidFill>
                  <a:srgbClr val="002060"/>
                </a:solidFill>
                <a:latin typeface="Calibri" panose="020F0502020204030204" pitchFamily="34" charset="0"/>
                <a:ea typeface="Calibri" panose="020F0502020204030204" pitchFamily="34" charset="0"/>
                <a:cs typeface="Calibri" panose="020F0502020204030204" pitchFamily="34" charset="0"/>
              </a:rPr>
              <a:t>projektu pamatojošās dokumentācijas sagatavošanas izmaksas</a:t>
            </a: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lv-LV" sz="1600" dirty="0">
                <a:solidFill>
                  <a:srgbClr val="002060"/>
                </a:solidFill>
                <a:latin typeface="Calibri" panose="020F0502020204030204" pitchFamily="34" charset="0"/>
                <a:ea typeface="Calibri" panose="020F0502020204030204" pitchFamily="34" charset="0"/>
                <a:cs typeface="Calibri" panose="020F0502020204030204" pitchFamily="34" charset="0"/>
              </a:rPr>
              <a:t>ir attiecināmas</a:t>
            </a: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rPr>
              <a:t> no 01.01.</a:t>
            </a:r>
            <a:r>
              <a:rPr lang="lv-LV" sz="1600" dirty="0">
                <a:solidFill>
                  <a:srgbClr val="002060"/>
                </a:solidFill>
                <a:latin typeface="Calibri" panose="020F0502020204030204" pitchFamily="34" charset="0"/>
                <a:ea typeface="Calibri" panose="020F0502020204030204" pitchFamily="34" charset="0"/>
                <a:cs typeface="Calibri" panose="020F0502020204030204" pitchFamily="34" charset="0"/>
              </a:rPr>
              <a:t>2021. </a:t>
            </a:r>
            <a:endParaRPr lang="en-US" sz="16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0F5D9132-1A84-DED5-AA95-B6DA2922A37B}"/>
              </a:ext>
            </a:extLst>
          </p:cNvPr>
          <p:cNvSpPr txBox="1"/>
          <p:nvPr/>
        </p:nvSpPr>
        <p:spPr>
          <a:xfrm>
            <a:off x="518879" y="3200401"/>
            <a:ext cx="865393" cy="228600"/>
          </a:xfrm>
          <a:prstGeom prst="rect">
            <a:avLst/>
          </a:prstGeom>
          <a:noFill/>
        </p:spPr>
        <p:txBody>
          <a:bodyPr wrap="square" rtlCol="0">
            <a:spAutoFit/>
          </a:bodyPr>
          <a:lstStyle/>
          <a:p>
            <a:endParaRPr lang="lv-LV" dirty="0"/>
          </a:p>
        </p:txBody>
      </p:sp>
      <p:sp>
        <p:nvSpPr>
          <p:cNvPr id="18" name="Rectangle 17">
            <a:extLst>
              <a:ext uri="{FF2B5EF4-FFF2-40B4-BE49-F238E27FC236}">
                <a16:creationId xmlns:a16="http://schemas.microsoft.com/office/drawing/2014/main" id="{5C6AFC59-D991-FF72-7D03-CE10B8A2742D}"/>
              </a:ext>
            </a:extLst>
          </p:cNvPr>
          <p:cNvSpPr/>
          <p:nvPr/>
        </p:nvSpPr>
        <p:spPr>
          <a:xfrm>
            <a:off x="557836" y="3287739"/>
            <a:ext cx="865392" cy="2285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
        <p:nvSpPr>
          <p:cNvPr id="19" name="Rectangle 18">
            <a:extLst>
              <a:ext uri="{FF2B5EF4-FFF2-40B4-BE49-F238E27FC236}">
                <a16:creationId xmlns:a16="http://schemas.microsoft.com/office/drawing/2014/main" id="{C0195BE4-FEAC-B6B6-44A6-D069BA772B3B}"/>
              </a:ext>
            </a:extLst>
          </p:cNvPr>
          <p:cNvSpPr/>
          <p:nvPr/>
        </p:nvSpPr>
        <p:spPr>
          <a:xfrm>
            <a:off x="2595282" y="4136571"/>
            <a:ext cx="1944060" cy="12287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
        <p:nvSpPr>
          <p:cNvPr id="20" name="Rectangle 19">
            <a:extLst>
              <a:ext uri="{FF2B5EF4-FFF2-40B4-BE49-F238E27FC236}">
                <a16:creationId xmlns:a16="http://schemas.microsoft.com/office/drawing/2014/main" id="{8FBD9D20-B107-8FE8-11FC-859204CA9117}"/>
              </a:ext>
            </a:extLst>
          </p:cNvPr>
          <p:cNvSpPr/>
          <p:nvPr/>
        </p:nvSpPr>
        <p:spPr>
          <a:xfrm flipV="1">
            <a:off x="4697300" y="3200401"/>
            <a:ext cx="821757" cy="22859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Tree>
    <p:extLst>
      <p:ext uri="{BB962C8B-B14F-4D97-AF65-F5344CB8AC3E}">
        <p14:creationId xmlns:p14="http://schemas.microsoft.com/office/powerpoint/2010/main" val="2704471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0EEFF-3E5B-37AC-2D84-4ED8EA05118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A52FD9-E126-F06A-5B7B-6D7FA241A6E9}"/>
              </a:ext>
            </a:extLst>
          </p:cNvPr>
          <p:cNvSpPr>
            <a:spLocks noGrp="1"/>
          </p:cNvSpPr>
          <p:nvPr>
            <p:ph type="sldNum" sz="quarter" idx="13"/>
          </p:nvPr>
        </p:nvSpPr>
        <p:spPr/>
        <p:txBody>
          <a:bodyPr/>
          <a:lstStyle/>
          <a:p>
            <a:pPr>
              <a:defRPr/>
            </a:pPr>
            <a:fld id="{6D06F1E7-C627-40E0-96DD-23F4E59E8932}" type="slidenum">
              <a:rPr lang="en-US" altLang="lv-LV" smtClean="0"/>
              <a:pPr>
                <a:defRPr/>
              </a:pPr>
              <a:t>17</a:t>
            </a:fld>
            <a:endParaRPr lang="en-US" altLang="lv-LV"/>
          </a:p>
        </p:txBody>
      </p:sp>
      <p:sp>
        <p:nvSpPr>
          <p:cNvPr id="5" name="Title 1">
            <a:extLst>
              <a:ext uri="{FF2B5EF4-FFF2-40B4-BE49-F238E27FC236}">
                <a16:creationId xmlns:a16="http://schemas.microsoft.com/office/drawing/2014/main" id="{18E033C6-D291-E6C2-88CE-BEF31630FAB2}"/>
              </a:ext>
            </a:extLst>
          </p:cNvPr>
          <p:cNvSpPr txBox="1">
            <a:spLocks/>
          </p:cNvSpPr>
          <p:nvPr/>
        </p:nvSpPr>
        <p:spPr>
          <a:xfrm>
            <a:off x="2595282" y="304802"/>
            <a:ext cx="8987118" cy="1066799"/>
          </a:xfrm>
          <a:prstGeom prst="rect">
            <a:avLst/>
          </a:prstGeom>
        </p:spPr>
        <p:txBody>
          <a:bodyPr/>
          <a:lst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Projekta iesnieguma sagatavošana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10</a:t>
            </a:r>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lv-LV"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dirty="0"/>
          </a:p>
        </p:txBody>
      </p:sp>
      <p:pic>
        <p:nvPicPr>
          <p:cNvPr id="3" name="Picture 2">
            <a:extLst>
              <a:ext uri="{FF2B5EF4-FFF2-40B4-BE49-F238E27FC236}">
                <a16:creationId xmlns:a16="http://schemas.microsoft.com/office/drawing/2014/main" id="{11F12978-C10B-43DF-4251-04FBEDD24A6F}"/>
              </a:ext>
            </a:extLst>
          </p:cNvPr>
          <p:cNvPicPr>
            <a:picLocks noChangeAspect="1"/>
          </p:cNvPicPr>
          <p:nvPr/>
        </p:nvPicPr>
        <p:blipFill>
          <a:blip r:embed="rId3"/>
          <a:stretch>
            <a:fillRect/>
          </a:stretch>
        </p:blipFill>
        <p:spPr>
          <a:xfrm>
            <a:off x="563808" y="1505154"/>
            <a:ext cx="5532192" cy="3847681"/>
          </a:xfrm>
          <a:prstGeom prst="rect">
            <a:avLst/>
          </a:prstGeom>
        </p:spPr>
      </p:pic>
      <p:sp>
        <p:nvSpPr>
          <p:cNvPr id="6" name="TextBox 5">
            <a:extLst>
              <a:ext uri="{FF2B5EF4-FFF2-40B4-BE49-F238E27FC236}">
                <a16:creationId xmlns:a16="http://schemas.microsoft.com/office/drawing/2014/main" id="{01B33CBC-3A05-AED4-5E7F-949FD204AA7A}"/>
              </a:ext>
            </a:extLst>
          </p:cNvPr>
          <p:cNvSpPr txBox="1"/>
          <p:nvPr/>
        </p:nvSpPr>
        <p:spPr>
          <a:xfrm>
            <a:off x="411481" y="3246119"/>
            <a:ext cx="929639" cy="353943"/>
          </a:xfrm>
          <a:prstGeom prst="rect">
            <a:avLst/>
          </a:prstGeom>
          <a:noFill/>
        </p:spPr>
        <p:txBody>
          <a:bodyPr wrap="square" rtlCol="0">
            <a:spAutoFit/>
          </a:bodyPr>
          <a:lstStyle/>
          <a:p>
            <a:endParaRPr lang="lv-LV" dirty="0">
              <a:solidFill>
                <a:srgbClr val="FF0000"/>
              </a:solidFill>
            </a:endParaRPr>
          </a:p>
        </p:txBody>
      </p:sp>
      <p:sp>
        <p:nvSpPr>
          <p:cNvPr id="8" name="Rectangle 7">
            <a:extLst>
              <a:ext uri="{FF2B5EF4-FFF2-40B4-BE49-F238E27FC236}">
                <a16:creationId xmlns:a16="http://schemas.microsoft.com/office/drawing/2014/main" id="{EE007C2C-94D4-DA03-1CD8-CFA5E3A6C740}"/>
              </a:ext>
            </a:extLst>
          </p:cNvPr>
          <p:cNvSpPr/>
          <p:nvPr/>
        </p:nvSpPr>
        <p:spPr>
          <a:xfrm flipV="1">
            <a:off x="495300" y="3200398"/>
            <a:ext cx="731521" cy="22859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
        <p:nvSpPr>
          <p:cNvPr id="10" name="Rectangle 9">
            <a:extLst>
              <a:ext uri="{FF2B5EF4-FFF2-40B4-BE49-F238E27FC236}">
                <a16:creationId xmlns:a16="http://schemas.microsoft.com/office/drawing/2014/main" id="{F174EB34-B0D8-32AB-952A-1EA6F99D2411}"/>
              </a:ext>
            </a:extLst>
          </p:cNvPr>
          <p:cNvSpPr/>
          <p:nvPr/>
        </p:nvSpPr>
        <p:spPr>
          <a:xfrm flipV="1">
            <a:off x="2186940" y="2461260"/>
            <a:ext cx="746760" cy="21336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
        <p:nvSpPr>
          <p:cNvPr id="13" name="Rectangle 12">
            <a:extLst>
              <a:ext uri="{FF2B5EF4-FFF2-40B4-BE49-F238E27FC236}">
                <a16:creationId xmlns:a16="http://schemas.microsoft.com/office/drawing/2014/main" id="{E0595106-4FE4-E79A-48EE-1FB3FBBBB8D1}"/>
              </a:ext>
            </a:extLst>
          </p:cNvPr>
          <p:cNvSpPr/>
          <p:nvPr/>
        </p:nvSpPr>
        <p:spPr>
          <a:xfrm flipV="1">
            <a:off x="2110740" y="3672839"/>
            <a:ext cx="746761" cy="21336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solidFill>
                <a:schemeClr val="tx2"/>
              </a:solidFill>
            </a:endParaRPr>
          </a:p>
        </p:txBody>
      </p:sp>
      <p:pic>
        <p:nvPicPr>
          <p:cNvPr id="15" name="Picture 14">
            <a:extLst>
              <a:ext uri="{FF2B5EF4-FFF2-40B4-BE49-F238E27FC236}">
                <a16:creationId xmlns:a16="http://schemas.microsoft.com/office/drawing/2014/main" id="{6059F69D-D6B8-DAD6-9F64-125B88E6B5A4}"/>
              </a:ext>
            </a:extLst>
          </p:cNvPr>
          <p:cNvPicPr>
            <a:picLocks noChangeAspect="1"/>
          </p:cNvPicPr>
          <p:nvPr/>
        </p:nvPicPr>
        <p:blipFill>
          <a:blip r:embed="rId4"/>
          <a:stretch>
            <a:fillRect/>
          </a:stretch>
        </p:blipFill>
        <p:spPr>
          <a:xfrm>
            <a:off x="6499860" y="1120574"/>
            <a:ext cx="4634926" cy="4847595"/>
          </a:xfrm>
          <a:prstGeom prst="rect">
            <a:avLst/>
          </a:prstGeom>
        </p:spPr>
      </p:pic>
      <p:sp>
        <p:nvSpPr>
          <p:cNvPr id="16" name="Rectangle 15">
            <a:extLst>
              <a:ext uri="{FF2B5EF4-FFF2-40B4-BE49-F238E27FC236}">
                <a16:creationId xmlns:a16="http://schemas.microsoft.com/office/drawing/2014/main" id="{022FD131-5758-5109-1889-3B4044C3EB88}"/>
              </a:ext>
            </a:extLst>
          </p:cNvPr>
          <p:cNvSpPr/>
          <p:nvPr/>
        </p:nvSpPr>
        <p:spPr>
          <a:xfrm flipV="1">
            <a:off x="6613856" y="4785359"/>
            <a:ext cx="4634926" cy="4876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solidFill>
                <a:schemeClr val="tx2"/>
              </a:solidFill>
            </a:endParaRPr>
          </a:p>
        </p:txBody>
      </p:sp>
    </p:spTree>
    <p:extLst>
      <p:ext uri="{BB962C8B-B14F-4D97-AF65-F5344CB8AC3E}">
        <p14:creationId xmlns:p14="http://schemas.microsoft.com/office/powerpoint/2010/main" val="346288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DBCFE-6385-CE2E-ACDB-2B5EBF8A621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7DB5366-18FB-1B26-DAE9-BE5309048AD7}"/>
              </a:ext>
            </a:extLst>
          </p:cNvPr>
          <p:cNvSpPr>
            <a:spLocks noGrp="1"/>
          </p:cNvSpPr>
          <p:nvPr>
            <p:ph type="body" sz="quarter" idx="12"/>
          </p:nvPr>
        </p:nvSpPr>
        <p:spPr/>
        <p:txBody>
          <a:bodyPr/>
          <a:lstStyle/>
          <a:p>
            <a:endParaRPr lang="en-US"/>
          </a:p>
        </p:txBody>
      </p:sp>
      <p:cxnSp>
        <p:nvCxnSpPr>
          <p:cNvPr id="6" name="Connecteur droit 5">
            <a:extLst>
              <a:ext uri="{FF2B5EF4-FFF2-40B4-BE49-F238E27FC236}">
                <a16:creationId xmlns:a16="http://schemas.microsoft.com/office/drawing/2014/main" id="{1A6E8A01-B15E-C0AE-4435-2F16ACA35301}"/>
              </a:ext>
            </a:extLst>
          </p:cNvPr>
          <p:cNvCxnSpPr/>
          <p:nvPr/>
        </p:nvCxnSpPr>
        <p:spPr>
          <a:xfrm>
            <a:off x="4256430" y="2130037"/>
            <a:ext cx="0" cy="3718852"/>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41" name="TextBox 7 - 1">
            <a:extLst>
              <a:ext uri="{FF2B5EF4-FFF2-40B4-BE49-F238E27FC236}">
                <a16:creationId xmlns:a16="http://schemas.microsoft.com/office/drawing/2014/main" id="{EFCAE4E8-6DF1-FA4A-0AC7-9AA48E97D170}"/>
              </a:ext>
            </a:extLst>
          </p:cNvPr>
          <p:cNvSpPr txBox="1"/>
          <p:nvPr/>
        </p:nvSpPr>
        <p:spPr>
          <a:xfrm>
            <a:off x="4591624" y="2252739"/>
            <a:ext cx="6697699" cy="3262432"/>
          </a:xfrm>
          <a:prstGeom prst="rect">
            <a:avLst/>
          </a:prstGeom>
          <a:noFill/>
        </p:spPr>
        <p:txBody>
          <a:bodyPr wrap="square" rtlCol="0" anchor="ctr">
            <a:spAutoFit/>
          </a:bodyPr>
          <a:lstStyle/>
          <a:p>
            <a:pPr marL="171450" indent="-171450" algn="just">
              <a:buFont typeface="Wingdings" panose="05000000000000000000" pitchFamily="2" charset="2"/>
              <a:buChar char="ü"/>
            </a:pPr>
            <a:r>
              <a:rPr lang="lv-LV" sz="1600" b="1" dirty="0">
                <a:latin typeface="Calibri" panose="020F0502020204030204" pitchFamily="34" charset="0"/>
                <a:ea typeface="Calibri" panose="020F0502020204030204" pitchFamily="34" charset="0"/>
                <a:cs typeface="Calibri" panose="020F0502020204030204" pitchFamily="34" charset="0"/>
              </a:rPr>
              <a:t>izmaksu pamatojoši dokumenti</a:t>
            </a:r>
            <a:r>
              <a:rPr lang="en-US" sz="1600" dirty="0">
                <a:latin typeface="Calibri" panose="020F0502020204030204" pitchFamily="34" charset="0"/>
                <a:ea typeface="Calibri" panose="020F0502020204030204" pitchFamily="34" charset="0"/>
                <a:cs typeface="Calibri" panose="020F0502020204030204" pitchFamily="34" charset="0"/>
              </a:rPr>
              <a:t>: </a:t>
            </a:r>
            <a:r>
              <a:rPr lang="lv-LV" sz="1600" dirty="0">
                <a:latin typeface="Calibri" panose="020F0502020204030204" pitchFamily="34" charset="0"/>
                <a:ea typeface="Calibri" panose="020F0502020204030204" pitchFamily="34" charset="0"/>
                <a:cs typeface="Calibri" panose="020F0502020204030204" pitchFamily="34" charset="0"/>
              </a:rPr>
              <a:t>projekta budžetā norādīto pārējo projekta izmaksu apmēru pamatojoši dokumenti (piemēram, līgumi, tirgus aptauju apliecinoša dokumentācija, potenciālo piegādātāju un pakalpojumu sniedzēju izpētes dokumentācija, vai izmaksu aprēķina atšifrējums)</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Wingdings" panose="05000000000000000000" pitchFamily="2" charset="2"/>
              <a:buChar char="ü"/>
            </a:pPr>
            <a:r>
              <a:rPr lang="lv-LV" sz="1600" dirty="0">
                <a:effectLst/>
                <a:latin typeface="Calibri" panose="020F0502020204030204" pitchFamily="34" charset="0"/>
                <a:ea typeface="Calibri" panose="020F0502020204030204" pitchFamily="34" charset="0"/>
                <a:cs typeface="Calibri" panose="020F0502020204030204" pitchFamily="34" charset="0"/>
              </a:rPr>
              <a:t>uz projekta darbībām attiecināmā </a:t>
            </a:r>
            <a:r>
              <a:rPr lang="lv-LV" sz="1600" b="1" dirty="0">
                <a:effectLst/>
                <a:latin typeface="Calibri" panose="020F0502020204030204" pitchFamily="34" charset="0"/>
                <a:ea typeface="Calibri" panose="020F0502020204030204" pitchFamily="34" charset="0"/>
                <a:cs typeface="Calibri" panose="020F0502020204030204" pitchFamily="34" charset="0"/>
              </a:rPr>
              <a:t>energoaudit</a:t>
            </a:r>
            <a:r>
              <a:rPr lang="en-US" sz="1600" b="1" dirty="0">
                <a:effectLst/>
                <a:latin typeface="Calibri" panose="020F0502020204030204" pitchFamily="34" charset="0"/>
                <a:ea typeface="Calibri" panose="020F0502020204030204" pitchFamily="34" charset="0"/>
                <a:cs typeface="Calibri" panose="020F0502020204030204" pitchFamily="34" charset="0"/>
              </a:rPr>
              <a:t>a</a:t>
            </a:r>
            <a:r>
              <a:rPr lang="lv-LV" sz="1600" b="1" dirty="0">
                <a:effectLst/>
                <a:latin typeface="Calibri" panose="020F0502020204030204" pitchFamily="34" charset="0"/>
                <a:ea typeface="Calibri" panose="020F0502020204030204" pitchFamily="34" charset="0"/>
                <a:cs typeface="Calibri" panose="020F0502020204030204" pitchFamily="34" charset="0"/>
              </a:rPr>
              <a:t>, energopārvaldības sistēmas vai vides pārvaldības sistēmas dokumentācija</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Wingdings" panose="05000000000000000000" pitchFamily="2" charset="2"/>
              <a:buChar char="ü"/>
            </a:pPr>
            <a:r>
              <a:rPr lang="lv-LV" sz="1600" dirty="0">
                <a:latin typeface="Calibri" panose="020F0502020204030204" pitchFamily="34" charset="0"/>
                <a:ea typeface="Calibri" panose="020F0502020204030204" pitchFamily="34" charset="0"/>
                <a:cs typeface="Calibri" panose="020F0502020204030204" pitchFamily="34" charset="0"/>
              </a:rPr>
              <a:t>uzstādāmo </a:t>
            </a:r>
            <a:r>
              <a:rPr lang="lv-LV" sz="1600" b="1" dirty="0">
                <a:latin typeface="Calibri" panose="020F0502020204030204" pitchFamily="34" charset="0"/>
                <a:ea typeface="Calibri" panose="020F0502020204030204" pitchFamily="34" charset="0"/>
                <a:cs typeface="Calibri" panose="020F0502020204030204" pitchFamily="34" charset="0"/>
              </a:rPr>
              <a:t>iekārtu tehniskās specifikācijas</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Wingdings" panose="05000000000000000000" pitchFamily="2" charset="2"/>
              <a:buChar char="ü"/>
            </a:pPr>
            <a:r>
              <a:rPr lang="lv-LV" sz="1600" dirty="0">
                <a:effectLst/>
                <a:latin typeface="Calibri" panose="020F0502020204030204" pitchFamily="34" charset="0"/>
                <a:ea typeface="Calibri" panose="020F0502020204030204" pitchFamily="34" charset="0"/>
                <a:cs typeface="Calibri" panose="020F0502020204030204" pitchFamily="34" charset="0"/>
              </a:rPr>
              <a:t>atbalstāmo darbību attiecināmības skaidrojums brīvā formā</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lv-LV" sz="1600" dirty="0">
                <a:effectLst/>
                <a:latin typeface="Calibri" panose="020F0502020204030204" pitchFamily="34" charset="0"/>
                <a:ea typeface="Calibri" panose="020F0502020204030204" pitchFamily="34" charset="0"/>
                <a:cs typeface="Calibri" panose="020F0502020204030204" pitchFamily="34" charset="0"/>
              </a:rPr>
              <a:t>ja informācija nav norādīta projekta iesnieguma sadaļā "Darbības" vai citā sadaļā</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Wingdings" panose="05000000000000000000" pitchFamily="2" charset="2"/>
              <a:buChar char="ü"/>
            </a:pPr>
            <a:r>
              <a:rPr lang="lv-LV" sz="1600" b="1" dirty="0">
                <a:latin typeface="Calibri" panose="020F0502020204030204" pitchFamily="34" charset="0"/>
                <a:ea typeface="Calibri" panose="020F0502020204030204" pitchFamily="34" charset="0"/>
                <a:cs typeface="Calibri" panose="020F0502020204030204" pitchFamily="34" charset="0"/>
              </a:rPr>
              <a:t>apliecinājums par nosacījumu izpildi attiecībā uz piešķirto kompensāciju apmēru un pārmērīgas kompensācijas kontroli </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Wingdings" panose="05000000000000000000" pitchFamily="2" charset="2"/>
              <a:buChar char="ü"/>
            </a:pPr>
            <a:r>
              <a:rPr lang="lv-LV" sz="1600" b="1" dirty="0">
                <a:latin typeface="Calibri" panose="020F0502020204030204" pitchFamily="34" charset="0"/>
                <a:ea typeface="Calibri" panose="020F0502020204030204" pitchFamily="34" charset="0"/>
                <a:cs typeface="Calibri" panose="020F0502020204030204" pitchFamily="34" charset="0"/>
              </a:rPr>
              <a:t>apliecinājums par saņemto un plānoto komercdarbības atbalstu</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endParaRPr lang="lv-LV" sz="1400" dirty="0">
              <a:latin typeface="Calibri" panose="020F0502020204030204" pitchFamily="34" charset="0"/>
              <a:ea typeface="Calibri" panose="020F0502020204030204" pitchFamily="34" charset="0"/>
              <a:cs typeface="Calibri" panose="020F0502020204030204" pitchFamily="34" charset="0"/>
            </a:endParaRPr>
          </a:p>
        </p:txBody>
      </p:sp>
      <p:sp>
        <p:nvSpPr>
          <p:cNvPr id="13" name="ZoneTexte 12">
            <a:extLst>
              <a:ext uri="{FF2B5EF4-FFF2-40B4-BE49-F238E27FC236}">
                <a16:creationId xmlns:a16="http://schemas.microsoft.com/office/drawing/2014/main" id="{174C3E4E-F1B4-7DE5-79D4-FB6BE202F3C2}"/>
              </a:ext>
            </a:extLst>
          </p:cNvPr>
          <p:cNvSpPr txBox="1"/>
          <p:nvPr/>
        </p:nvSpPr>
        <p:spPr>
          <a:xfrm>
            <a:off x="426599" y="2916744"/>
            <a:ext cx="3829831" cy="430887"/>
          </a:xfrm>
          <a:prstGeom prst="rect">
            <a:avLst/>
          </a:prstGeom>
          <a:noFill/>
        </p:spPr>
        <p:txBody>
          <a:bodyPr wrap="none" rtlCol="0">
            <a:spAutoFit/>
          </a:bodyPr>
          <a:lstStyle/>
          <a:p>
            <a:pPr algn="ctr"/>
            <a:r>
              <a:rPr lang="lv-LV" sz="2200" b="1" dirty="0">
                <a:solidFill>
                  <a:schemeClr val="accent2"/>
                </a:solidFill>
                <a:latin typeface="Calibri" panose="020F0502020204030204" pitchFamily="34" charset="0"/>
                <a:ea typeface="Calibri" panose="020F0502020204030204" pitchFamily="34" charset="0"/>
                <a:cs typeface="Calibri" panose="020F0502020204030204" pitchFamily="34" charset="0"/>
              </a:rPr>
              <a:t>Obligāti iesniedzamie pielikumi</a:t>
            </a:r>
          </a:p>
        </p:txBody>
      </p:sp>
      <p:pic>
        <p:nvPicPr>
          <p:cNvPr id="15" name="Graphic 14" descr="Clipboard Checked outline">
            <a:extLst>
              <a:ext uri="{FF2B5EF4-FFF2-40B4-BE49-F238E27FC236}">
                <a16:creationId xmlns:a16="http://schemas.microsoft.com/office/drawing/2014/main" id="{FB3870E5-D9B5-FEDA-07D0-AF3ABD3C0C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4882" y="3618886"/>
            <a:ext cx="914400" cy="914400"/>
          </a:xfrm>
          <a:prstGeom prst="rect">
            <a:avLst/>
          </a:prstGeom>
        </p:spPr>
      </p:pic>
      <p:sp>
        <p:nvSpPr>
          <p:cNvPr id="16" name="Title 1">
            <a:extLst>
              <a:ext uri="{FF2B5EF4-FFF2-40B4-BE49-F238E27FC236}">
                <a16:creationId xmlns:a16="http://schemas.microsoft.com/office/drawing/2014/main" id="{51A12566-492B-0C42-6301-B6292BE2D7BC}"/>
              </a:ext>
            </a:extLst>
          </p:cNvPr>
          <p:cNvSpPr txBox="1">
            <a:spLocks/>
          </p:cNvSpPr>
          <p:nvPr/>
        </p:nvSpPr>
        <p:spPr>
          <a:xfrm>
            <a:off x="2392082" y="520728"/>
            <a:ext cx="8987118" cy="1066799"/>
          </a:xfrm>
          <a:prstGeom prst="rect">
            <a:avLst/>
          </a:prstGeom>
        </p:spPr>
        <p:txBody>
          <a:bodyPr/>
          <a:lst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Projekta iesnieguma sagatavošana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11</a:t>
            </a:r>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lv-LV"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dirty="0"/>
          </a:p>
        </p:txBody>
      </p:sp>
    </p:spTree>
    <p:extLst>
      <p:ext uri="{BB962C8B-B14F-4D97-AF65-F5344CB8AC3E}">
        <p14:creationId xmlns:p14="http://schemas.microsoft.com/office/powerpoint/2010/main" val="4052844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795EB2-969C-46FA-C8C1-C18944050D07}"/>
              </a:ext>
            </a:extLst>
          </p:cNvPr>
          <p:cNvSpPr>
            <a:spLocks noGrp="1"/>
          </p:cNvSpPr>
          <p:nvPr>
            <p:ph type="body" sz="quarter" idx="12"/>
          </p:nvPr>
        </p:nvSpPr>
        <p:spPr/>
        <p:txBody>
          <a:bodyPr/>
          <a:lstStyle/>
          <a:p>
            <a:endParaRPr lang="en-US"/>
          </a:p>
        </p:txBody>
      </p:sp>
      <p:cxnSp>
        <p:nvCxnSpPr>
          <p:cNvPr id="6" name="Connecteur droit 5"/>
          <p:cNvCxnSpPr/>
          <p:nvPr/>
        </p:nvCxnSpPr>
        <p:spPr>
          <a:xfrm>
            <a:off x="3596745" y="2291468"/>
            <a:ext cx="0" cy="3718852"/>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481993" y="2291468"/>
            <a:ext cx="1820177" cy="769441"/>
          </a:xfrm>
          <a:prstGeom prst="rect">
            <a:avLst/>
          </a:prstGeom>
          <a:noFill/>
        </p:spPr>
        <p:txBody>
          <a:bodyPr wrap="none" rtlCol="0">
            <a:spAutoFit/>
          </a:bodyPr>
          <a:lstStyle/>
          <a:p>
            <a:pPr algn="ctr"/>
            <a:r>
              <a:rPr lang="lv-LV" sz="2200" b="1" dirty="0">
                <a:solidFill>
                  <a:schemeClr val="accent1"/>
                </a:solidFill>
                <a:latin typeface="Calibri" panose="020F0502020204030204" pitchFamily="34" charset="0"/>
                <a:ea typeface="Calibri" panose="020F0502020204030204" pitchFamily="34" charset="0"/>
                <a:cs typeface="Calibri" panose="020F0502020204030204" pitchFamily="34" charset="0"/>
              </a:rPr>
              <a:t>Pielikumi,</a:t>
            </a:r>
            <a:endParaRPr lang="en-US" sz="22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ctr"/>
            <a:r>
              <a:rPr lang="lv-LV" sz="2200" b="1" dirty="0">
                <a:solidFill>
                  <a:schemeClr val="accent1"/>
                </a:solidFill>
                <a:latin typeface="Calibri" panose="020F0502020204030204" pitchFamily="34" charset="0"/>
                <a:ea typeface="Calibri" panose="020F0502020204030204" pitchFamily="34" charset="0"/>
                <a:cs typeface="Calibri" panose="020F0502020204030204" pitchFamily="34" charset="0"/>
              </a:rPr>
              <a:t>ja attiecināms</a:t>
            </a:r>
          </a:p>
        </p:txBody>
      </p:sp>
      <p:sp>
        <p:nvSpPr>
          <p:cNvPr id="42" name="TextBox 7"/>
          <p:cNvSpPr txBox="1"/>
          <p:nvPr/>
        </p:nvSpPr>
        <p:spPr>
          <a:xfrm>
            <a:off x="3739665" y="1455222"/>
            <a:ext cx="8092326" cy="4924425"/>
          </a:xfrm>
          <a:prstGeom prst="rect">
            <a:avLst/>
          </a:prstGeom>
          <a:noFill/>
        </p:spPr>
        <p:txBody>
          <a:bodyPr wrap="square" rtlCol="0" anchor="ctr">
            <a:spAutoFit/>
          </a:bodyPr>
          <a:lstStyle/>
          <a:p>
            <a:pPr marL="171450" indent="-171450" algn="just">
              <a:buFont typeface="Wingdings" panose="05000000000000000000" pitchFamily="2" charset="2"/>
              <a:buChar char="ü"/>
            </a:pPr>
            <a:r>
              <a:rPr lang="lv-LV" sz="1500" b="1" dirty="0">
                <a:latin typeface="Calibri" panose="020F0502020204030204" pitchFamily="34" charset="0"/>
                <a:ea typeface="Calibri" panose="020F0502020204030204" pitchFamily="34" charset="0"/>
                <a:cs typeface="Calibri" panose="020F0502020204030204" pitchFamily="34" charset="0"/>
              </a:rPr>
              <a:t>finansējuma pieejamību apliecinoši dokumenti</a:t>
            </a:r>
            <a:r>
              <a:rPr lang="en-US" sz="1500" dirty="0">
                <a:latin typeface="Calibri" panose="020F0502020204030204" pitchFamily="34" charset="0"/>
                <a:ea typeface="Calibri" panose="020F0502020204030204" pitchFamily="34" charset="0"/>
                <a:cs typeface="Calibri" panose="020F0502020204030204" pitchFamily="34" charset="0"/>
              </a:rPr>
              <a:t>: </a:t>
            </a:r>
            <a:r>
              <a:rPr lang="lv-LV" sz="1500" dirty="0">
                <a:effectLst/>
                <a:latin typeface="Calibri" panose="020F0502020204030204" pitchFamily="34" charset="0"/>
                <a:ea typeface="Calibri" panose="020F0502020204030204" pitchFamily="34" charset="0"/>
                <a:cs typeface="Calibri" panose="020F0502020204030204" pitchFamily="34" charset="0"/>
              </a:rPr>
              <a:t>pašvaldības domes lēmums par līdzfinansējuma piešķiršanu projekta īstenošanai</a:t>
            </a:r>
            <a:r>
              <a:rPr lang="en-US" sz="1500" dirty="0">
                <a:effectLst/>
                <a:latin typeface="Calibri" panose="020F0502020204030204" pitchFamily="34" charset="0"/>
                <a:ea typeface="Calibri" panose="020F0502020204030204" pitchFamily="34" charset="0"/>
                <a:cs typeface="Calibri" panose="020F0502020204030204" pitchFamily="34" charset="0"/>
              </a:rPr>
              <a:t>, </a:t>
            </a:r>
            <a:r>
              <a:rPr lang="lv-LV" sz="1500" dirty="0">
                <a:effectLst/>
                <a:latin typeface="Calibri" panose="020F0502020204030204" pitchFamily="34" charset="0"/>
                <a:ea typeface="Calibri" panose="020F0502020204030204" pitchFamily="34" charset="0"/>
                <a:cs typeface="Calibri" panose="020F0502020204030204" pitchFamily="34" charset="0"/>
              </a:rPr>
              <a:t>ja projekta iesniedzējs ir pašvaldība vai tās izveidota iestāde)</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Wingdings" panose="05000000000000000000" pitchFamily="2" charset="2"/>
              <a:buChar char="ü"/>
            </a:pPr>
            <a:r>
              <a:rPr lang="lv-LV" sz="1500" b="1" dirty="0">
                <a:effectLst/>
                <a:latin typeface="Calibri" panose="020F0502020204030204" pitchFamily="34" charset="0"/>
                <a:ea typeface="Calibri" panose="020F0502020204030204" pitchFamily="34" charset="0"/>
                <a:cs typeface="Calibri" panose="020F0502020204030204" pitchFamily="34" charset="0"/>
              </a:rPr>
              <a:t>pakalpojuma līgums </a:t>
            </a:r>
            <a:r>
              <a:rPr lang="lv-LV" sz="1500" dirty="0">
                <a:effectLst/>
                <a:latin typeface="Calibri" panose="020F0502020204030204" pitchFamily="34" charset="0"/>
                <a:ea typeface="Calibri" panose="020F0502020204030204" pitchFamily="34" charset="0"/>
                <a:cs typeface="Calibri" panose="020F0502020204030204" pitchFamily="34" charset="0"/>
              </a:rPr>
              <a:t>par sabiedrisko ūdenssaimniecības pakalpojumu sniegšanu,</a:t>
            </a:r>
            <a:r>
              <a:rPr lang="en-US" sz="1500" dirty="0">
                <a:effectLst/>
                <a:latin typeface="Calibri" panose="020F0502020204030204" pitchFamily="34" charset="0"/>
                <a:ea typeface="Calibri" panose="020F0502020204030204" pitchFamily="34" charset="0"/>
                <a:cs typeface="Calibri" panose="020F0502020204030204" pitchFamily="34" charset="0"/>
              </a:rPr>
              <a:t> </a:t>
            </a:r>
            <a:r>
              <a:rPr lang="lv-LV" sz="1500" dirty="0">
                <a:effectLst/>
                <a:latin typeface="Calibri" panose="020F0502020204030204" pitchFamily="34" charset="0"/>
                <a:ea typeface="Calibri" panose="020F0502020204030204" pitchFamily="34" charset="0"/>
                <a:cs typeface="Calibri" panose="020F0502020204030204" pitchFamily="34" charset="0"/>
              </a:rPr>
              <a:t>ja sabiedrisko ūdenssaimniecības pakalpojumu sniedz finansējuma saņēmējs, kas ir kapitālsabiedrība</a:t>
            </a:r>
            <a:r>
              <a:rPr lang="en-US" sz="1500" dirty="0">
                <a:effectLst/>
                <a:latin typeface="Calibri" panose="020F0502020204030204" pitchFamily="34" charset="0"/>
                <a:ea typeface="Calibri" panose="020F0502020204030204" pitchFamily="34" charset="0"/>
                <a:cs typeface="Calibri" panose="020F0502020204030204" pitchFamily="34" charset="0"/>
              </a:rPr>
              <a:t>;</a:t>
            </a:r>
            <a:endParaRPr lang="en-US" sz="1500" dirty="0">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Wingdings" panose="05000000000000000000" pitchFamily="2" charset="2"/>
              <a:buChar char="ü"/>
            </a:pPr>
            <a:r>
              <a:rPr lang="lv-LV" sz="1500" b="1" dirty="0">
                <a:effectLst/>
                <a:latin typeface="Calibri" panose="020F0502020204030204" pitchFamily="34" charset="0"/>
                <a:ea typeface="Calibri" panose="020F0502020204030204" pitchFamily="34" charset="0"/>
                <a:cs typeface="Calibri" panose="020F0502020204030204" pitchFamily="34" charset="0"/>
              </a:rPr>
              <a:t>pārvaldes lēmums </a:t>
            </a:r>
            <a:r>
              <a:rPr lang="lv-LV" sz="1500" dirty="0">
                <a:effectLst/>
                <a:latin typeface="Calibri" panose="020F0502020204030204" pitchFamily="34" charset="0"/>
                <a:ea typeface="Calibri" panose="020F0502020204030204" pitchFamily="34" charset="0"/>
                <a:cs typeface="Calibri" panose="020F0502020204030204" pitchFamily="34" charset="0"/>
              </a:rPr>
              <a:t>par sabiedrisko ūdenssaimniecības pakalpojumu sniegšanu,</a:t>
            </a:r>
            <a:r>
              <a:rPr lang="en-US" sz="1500" dirty="0">
                <a:effectLst/>
                <a:latin typeface="Calibri" panose="020F0502020204030204" pitchFamily="34" charset="0"/>
                <a:ea typeface="Calibri" panose="020F0502020204030204" pitchFamily="34" charset="0"/>
                <a:cs typeface="Calibri" panose="020F0502020204030204" pitchFamily="34" charset="0"/>
              </a:rPr>
              <a:t> </a:t>
            </a:r>
            <a:r>
              <a:rPr lang="lv-LV" sz="1500" dirty="0">
                <a:effectLst/>
                <a:latin typeface="Calibri" panose="020F0502020204030204" pitchFamily="34" charset="0"/>
                <a:ea typeface="Calibri" panose="020F0502020204030204" pitchFamily="34" charset="0"/>
                <a:cs typeface="Calibri" panose="020F0502020204030204" pitchFamily="34" charset="0"/>
              </a:rPr>
              <a:t>ja sabiedrisko ūdenssaimniecības pakalpojumu sniedz finansējuma saņēmējs, kas ir pašvaldība vai tās iestāde</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Wingdings" panose="05000000000000000000" pitchFamily="2" charset="2"/>
              <a:buChar char="ü"/>
            </a:pPr>
            <a:r>
              <a:rPr lang="lv-LV" sz="1500" b="1" dirty="0">
                <a:effectLst/>
                <a:latin typeface="Calibri" panose="020F0502020204030204" pitchFamily="34" charset="0"/>
                <a:ea typeface="Calibri" panose="020F0502020204030204" pitchFamily="34" charset="0"/>
                <a:cs typeface="Calibri" panose="020F0502020204030204" pitchFamily="34" charset="0"/>
              </a:rPr>
              <a:t>pašvaldības saistošie </a:t>
            </a:r>
            <a:r>
              <a:rPr lang="lv-LV" sz="1500" dirty="0">
                <a:effectLst/>
                <a:latin typeface="Calibri" panose="020F0502020204030204" pitchFamily="34" charset="0"/>
                <a:ea typeface="Calibri" panose="020F0502020204030204" pitchFamily="34" charset="0"/>
                <a:cs typeface="Calibri" panose="020F0502020204030204" pitchFamily="34" charset="0"/>
              </a:rPr>
              <a:t>noteikumi par sabiedrisko ūdenssaimniecības pakalpojumu sniegšanu, ja sabiedrisko ūdenssaimniecības pakalpojumu sniedz finansējuma saņēmējs, kas ir pašvaldības aģentūra</a:t>
            </a:r>
            <a:r>
              <a:rPr lang="en-US" sz="1500" dirty="0">
                <a:effectLst/>
                <a:latin typeface="Calibri" panose="020F0502020204030204" pitchFamily="34" charset="0"/>
                <a:ea typeface="Calibri" panose="020F0502020204030204" pitchFamily="34" charset="0"/>
                <a:cs typeface="Calibri" panose="020F0502020204030204" pitchFamily="34" charset="0"/>
              </a:rPr>
              <a:t>;</a:t>
            </a:r>
          </a:p>
          <a:p>
            <a:pPr marL="171450" indent="-171450" algn="just">
              <a:buFont typeface="Wingdings" panose="05000000000000000000" pitchFamily="2" charset="2"/>
              <a:buChar char="ü"/>
            </a:pPr>
            <a:r>
              <a:rPr lang="lv-LV" sz="1500" b="1" dirty="0">
                <a:effectLst/>
                <a:latin typeface="Calibri" panose="020F0502020204030204" pitchFamily="34" charset="0"/>
                <a:ea typeface="Calibri" panose="020F0502020204030204" pitchFamily="34" charset="0"/>
                <a:cs typeface="Calibri" panose="020F0502020204030204" pitchFamily="34" charset="0"/>
              </a:rPr>
              <a:t>projekta gatavības pakāpi apliecinoši dokumenti</a:t>
            </a:r>
            <a:r>
              <a:rPr lang="en-US" sz="1500" b="1" dirty="0">
                <a:latin typeface="Calibri" panose="020F0502020204030204" pitchFamily="34" charset="0"/>
                <a:ea typeface="Calibri" panose="020F0502020204030204" pitchFamily="34" charset="0"/>
                <a:cs typeface="Calibri" panose="020F0502020204030204" pitchFamily="34" charset="0"/>
              </a:rPr>
              <a:t> </a:t>
            </a:r>
            <a:r>
              <a:rPr lang="en-US" sz="1500" dirty="0">
                <a:effectLst/>
                <a:latin typeface="Calibri" panose="020F0502020204030204" pitchFamily="34" charset="0"/>
                <a:ea typeface="Calibri" panose="020F0502020204030204" pitchFamily="34" charset="0"/>
                <a:cs typeface="Calibri" panose="020F0502020204030204" pitchFamily="34" charset="0"/>
              </a:rPr>
              <a:t>(</a:t>
            </a:r>
            <a:r>
              <a:rPr lang="lv-LV" sz="1500" dirty="0">
                <a:effectLst/>
                <a:latin typeface="Calibri" panose="020F0502020204030204" pitchFamily="34" charset="0"/>
                <a:ea typeface="Calibri" panose="020F0502020204030204" pitchFamily="34" charset="0"/>
                <a:cs typeface="Calibri" panose="020F0502020204030204" pitchFamily="34" charset="0"/>
              </a:rPr>
              <a:t>kritērijā Nr. 4.6. “Gatavības pakāpe projektā paredzētajām darbībām” jāsaņem vismaz 1 punkts</a:t>
            </a:r>
            <a:r>
              <a:rPr lang="en-US" sz="1500" dirty="0">
                <a:latin typeface="Calibri" panose="020F0502020204030204" pitchFamily="34" charset="0"/>
                <a:ea typeface="Calibri" panose="020F0502020204030204" pitchFamily="34" charset="0"/>
                <a:cs typeface="Calibri" panose="020F0502020204030204" pitchFamily="34" charset="0"/>
              </a:rPr>
              <a:t>)</a:t>
            </a:r>
          </a:p>
          <a:p>
            <a:pPr marL="171450" indent="-171450" algn="just">
              <a:buFont typeface="Wingdings" panose="05000000000000000000" pitchFamily="2" charset="2"/>
              <a:buChar char="ü"/>
            </a:pPr>
            <a:r>
              <a:rPr lang="lv-LV" sz="1500" b="1" dirty="0">
                <a:effectLst/>
                <a:latin typeface="Calibri" panose="020F0502020204030204" pitchFamily="34" charset="0"/>
                <a:ea typeface="Calibri" panose="020F0502020204030204" pitchFamily="34" charset="0"/>
                <a:cs typeface="Calibri" panose="020F0502020204030204" pitchFamily="34" charset="0"/>
              </a:rPr>
              <a:t>Būvdarbu gatavības pakāpe</a:t>
            </a:r>
            <a:r>
              <a:rPr lang="en-US" sz="1500" dirty="0">
                <a:effectLst/>
                <a:latin typeface="Calibri" panose="020F0502020204030204" pitchFamily="34" charset="0"/>
                <a:ea typeface="Calibri" panose="020F0502020204030204" pitchFamily="34" charset="0"/>
                <a:cs typeface="Calibri" panose="020F0502020204030204" pitchFamily="34" charset="0"/>
              </a:rPr>
              <a:t>, ja </a:t>
            </a:r>
            <a:r>
              <a:rPr lang="en-US" sz="1500" dirty="0" err="1">
                <a:effectLst/>
                <a:latin typeface="Calibri" panose="020F0502020204030204" pitchFamily="34" charset="0"/>
                <a:ea typeface="Calibri" panose="020F0502020204030204" pitchFamily="34" charset="0"/>
                <a:cs typeface="Calibri" panose="020F0502020204030204" pitchFamily="34" charset="0"/>
              </a:rPr>
              <a:t>paredzēta</a:t>
            </a:r>
            <a:r>
              <a:rPr lang="en-US" sz="1500" dirty="0">
                <a:effectLst/>
                <a:latin typeface="Calibri" panose="020F0502020204030204" pitchFamily="34" charset="0"/>
                <a:ea typeface="Calibri" panose="020F0502020204030204" pitchFamily="34" charset="0"/>
                <a:cs typeface="Calibri" panose="020F0502020204030204" pitchFamily="34" charset="0"/>
              </a:rPr>
              <a:t> </a:t>
            </a:r>
            <a:r>
              <a:rPr lang="en-US" sz="1500" dirty="0" err="1">
                <a:effectLst/>
                <a:latin typeface="Calibri" panose="020F0502020204030204" pitchFamily="34" charset="0"/>
                <a:ea typeface="Calibri" panose="020F0502020204030204" pitchFamily="34" charset="0"/>
                <a:cs typeface="Calibri" panose="020F0502020204030204" pitchFamily="34" charset="0"/>
              </a:rPr>
              <a:t>būvniecība</a:t>
            </a:r>
            <a:r>
              <a:rPr lang="en-US" sz="1500" dirty="0">
                <a:effectLst/>
                <a:latin typeface="Calibri" panose="020F0502020204030204" pitchFamily="34" charset="0"/>
                <a:ea typeface="Calibri" panose="020F0502020204030204" pitchFamily="34" charset="0"/>
                <a:cs typeface="Calibri" panose="020F0502020204030204" pitchFamily="34" charset="0"/>
              </a:rPr>
              <a:t> </a:t>
            </a:r>
            <a:r>
              <a:rPr lang="lv-LV" sz="1500" dirty="0">
                <a:effectLst/>
                <a:latin typeface="Calibri" panose="020F0502020204030204" pitchFamily="34" charset="0"/>
                <a:ea typeface="Calibri" panose="020F0502020204030204" pitchFamily="34" charset="0"/>
                <a:cs typeface="Calibri" panose="020F0502020204030204" pitchFamily="34" charset="0"/>
              </a:rPr>
              <a:t>(attiecināms, ja informācija nav pieejama B</a:t>
            </a:r>
            <a:r>
              <a:rPr lang="en-US" sz="1500" dirty="0">
                <a:effectLst/>
                <a:latin typeface="Calibri" panose="020F0502020204030204" pitchFamily="34" charset="0"/>
                <a:ea typeface="Calibri" panose="020F0502020204030204" pitchFamily="34" charset="0"/>
                <a:cs typeface="Calibri" panose="020F0502020204030204" pitchFamily="34" charset="0"/>
              </a:rPr>
              <a:t>IS</a:t>
            </a:r>
            <a:r>
              <a:rPr lang="lv-LV" sz="1500" dirty="0">
                <a:effectLst/>
                <a:latin typeface="Calibri" panose="020F0502020204030204" pitchFamily="34" charset="0"/>
                <a:ea typeface="Calibri" panose="020F0502020204030204" pitchFamily="34" charset="0"/>
                <a:cs typeface="Calibri" panose="020F0502020204030204" pitchFamily="34" charset="0"/>
              </a:rPr>
              <a:t>:</a:t>
            </a:r>
            <a:endParaRPr lang="en-US" sz="1500" dirty="0">
              <a:latin typeface="Calibri" panose="020F0502020204030204" pitchFamily="34" charset="0"/>
              <a:ea typeface="Calibri" panose="020F0502020204030204" pitchFamily="34" charset="0"/>
              <a:cs typeface="Calibri" panose="020F0502020204030204" pitchFamily="34" charset="0"/>
            </a:endParaRPr>
          </a:p>
          <a:p>
            <a:pPr marL="639763" lvl="1" indent="-171450" algn="just">
              <a:buFont typeface="Wingdings" panose="05000000000000000000" pitchFamily="2" charset="2"/>
              <a:buChar char="ü"/>
            </a:pPr>
            <a:r>
              <a:rPr lang="lv-LV" sz="1500" dirty="0">
                <a:latin typeface="Calibri" panose="020F0502020204030204" pitchFamily="34" charset="0"/>
                <a:ea typeface="Calibri" panose="020F0502020204030204" pitchFamily="34" charset="0"/>
                <a:cs typeface="Calibri" panose="020F0502020204030204" pitchFamily="34" charset="0"/>
              </a:rPr>
              <a:t>būvatļauja vai </a:t>
            </a:r>
            <a:r>
              <a:rPr lang="lv-LV" sz="1500" dirty="0">
                <a:effectLst/>
                <a:latin typeface="Calibri" panose="020F0502020204030204" pitchFamily="34" charset="0"/>
                <a:ea typeface="Calibri" panose="020F0502020204030204" pitchFamily="34" charset="0"/>
                <a:cs typeface="Calibri" panose="020F0502020204030204" pitchFamily="34" charset="0"/>
              </a:rPr>
              <a:t>apliecinājuma karte, vai paskaidrojuma raksts ar būvvaldes atzīmi par projektēšanas nosacījumu izpildi vai paziņojums par būvniecību;</a:t>
            </a:r>
            <a:endParaRPr lang="en-US" sz="1500" dirty="0">
              <a:latin typeface="Calibri" panose="020F0502020204030204" pitchFamily="34" charset="0"/>
              <a:ea typeface="Calibri" panose="020F0502020204030204" pitchFamily="34" charset="0"/>
              <a:cs typeface="Calibri" panose="020F0502020204030204" pitchFamily="34" charset="0"/>
            </a:endParaRPr>
          </a:p>
          <a:p>
            <a:pPr marL="639763" lvl="1" indent="-171450" algn="just">
              <a:buFont typeface="Wingdings" panose="05000000000000000000" pitchFamily="2" charset="2"/>
              <a:buChar char="ü"/>
            </a:pPr>
            <a:r>
              <a:rPr lang="lv-LV" sz="1500" dirty="0">
                <a:effectLst/>
                <a:latin typeface="Calibri" panose="020F0502020204030204" pitchFamily="34" charset="0"/>
                <a:ea typeface="Calibri" panose="020F0502020204030204" pitchFamily="34" charset="0"/>
                <a:cs typeface="Calibri" panose="020F0502020204030204" pitchFamily="34" charset="0"/>
              </a:rPr>
              <a:t>būvvaldes izziņa, kas apliecina, ka būvdarbiem būvatļauja, paskaidrojuma raksts, apliecinājuma karte vai paziņojums par būvniecību nav nepieciešams;</a:t>
            </a:r>
            <a:endParaRPr lang="en-US" sz="1500" dirty="0">
              <a:latin typeface="Calibri" panose="020F0502020204030204" pitchFamily="34" charset="0"/>
              <a:ea typeface="Calibri" panose="020F0502020204030204" pitchFamily="34" charset="0"/>
              <a:cs typeface="Calibri" panose="020F0502020204030204" pitchFamily="34" charset="0"/>
            </a:endParaRPr>
          </a:p>
          <a:p>
            <a:pPr marL="639763" lvl="1" indent="-171450" algn="just">
              <a:buFont typeface="Wingdings" panose="05000000000000000000" pitchFamily="2" charset="2"/>
              <a:buChar char="ü"/>
            </a:pPr>
            <a:r>
              <a:rPr lang="lv-LV" sz="1500" dirty="0">
                <a:effectLst/>
                <a:latin typeface="Calibri" panose="020F0502020204030204" pitchFamily="34" charset="0"/>
                <a:ea typeface="Calibri" panose="020F0502020204030204" pitchFamily="34" charset="0"/>
                <a:cs typeface="Calibri" panose="020F0502020204030204" pitchFamily="34" charset="0"/>
              </a:rPr>
              <a:t>projekta ietvaros plānoto būvniecības darbību projektēšanas uzdevums un indikatīva būvdarbu izmaksu aplēse (tāme).</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lgn="just">
              <a:buFont typeface="Wingdings" panose="05000000000000000000" pitchFamily="2" charset="2"/>
              <a:buChar char="ü"/>
            </a:pPr>
            <a:r>
              <a:rPr lang="lv-LV" sz="1500" dirty="0">
                <a:effectLst/>
                <a:latin typeface="Calibri" panose="020F0502020204030204" pitchFamily="34" charset="0"/>
                <a:ea typeface="Calibri" panose="020F0502020204030204" pitchFamily="34" charset="0"/>
                <a:cs typeface="Calibri" panose="020F0502020204030204" pitchFamily="34" charset="0"/>
              </a:rPr>
              <a:t>dokumenti, kas </a:t>
            </a:r>
            <a:r>
              <a:rPr lang="lv-LV" sz="1500" b="1" dirty="0">
                <a:effectLst/>
                <a:latin typeface="Calibri" panose="020F0502020204030204" pitchFamily="34" charset="0"/>
                <a:ea typeface="Calibri" panose="020F0502020204030204" pitchFamily="34" charset="0"/>
                <a:cs typeface="Calibri" panose="020F0502020204030204" pitchFamily="34" charset="0"/>
              </a:rPr>
              <a:t>apliecina tiesības veikt ieguldījumus īpašumā</a:t>
            </a:r>
            <a:r>
              <a:rPr lang="lv-LV" sz="1500" dirty="0">
                <a:effectLst/>
                <a:latin typeface="Calibri" panose="020F0502020204030204" pitchFamily="34" charset="0"/>
                <a:ea typeface="Calibri" panose="020F0502020204030204" pitchFamily="34" charset="0"/>
                <a:cs typeface="Calibri" panose="020F0502020204030204" pitchFamily="34" charset="0"/>
              </a:rPr>
              <a:t>, kur plānotas projekta darbības, atbilstoši MK noteikumu 24. un 25. punktam</a:t>
            </a:r>
            <a:r>
              <a:rPr lang="en-US" sz="1500" dirty="0">
                <a:effectLst/>
                <a:latin typeface="Calibri" panose="020F0502020204030204" pitchFamily="34" charset="0"/>
                <a:ea typeface="Calibri" panose="020F0502020204030204" pitchFamily="34" charset="0"/>
                <a:cs typeface="Calibri" panose="020F0502020204030204" pitchFamily="34" charset="0"/>
              </a:rPr>
              <a:t>.</a:t>
            </a:r>
            <a:endParaRPr lang="lv-LV" sz="1500" dirty="0">
              <a:effectLst/>
              <a:latin typeface="Calibri" panose="020F0502020204030204" pitchFamily="34" charset="0"/>
              <a:ea typeface="Calibri" panose="020F0502020204030204" pitchFamily="34" charset="0"/>
              <a:cs typeface="Calibri" panose="020F0502020204030204" pitchFamily="34" charset="0"/>
            </a:endParaRPr>
          </a:p>
          <a:p>
            <a:pPr marL="639763" lvl="1" indent="-171450" algn="just">
              <a:buFont typeface="Wingdings" panose="05000000000000000000" pitchFamily="2" charset="2"/>
              <a:buChar char="ü"/>
            </a:pPr>
            <a:endParaRPr lang="lv-LV"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Title 1">
            <a:extLst>
              <a:ext uri="{FF2B5EF4-FFF2-40B4-BE49-F238E27FC236}">
                <a16:creationId xmlns:a16="http://schemas.microsoft.com/office/drawing/2014/main" id="{38C2B1CF-4792-13BB-E05A-4C37C3DBFEC2}"/>
              </a:ext>
            </a:extLst>
          </p:cNvPr>
          <p:cNvSpPr txBox="1">
            <a:spLocks/>
          </p:cNvSpPr>
          <p:nvPr/>
        </p:nvSpPr>
        <p:spPr>
          <a:xfrm>
            <a:off x="2392082" y="520728"/>
            <a:ext cx="8987118" cy="1066799"/>
          </a:xfrm>
          <a:prstGeom prst="rect">
            <a:avLst/>
          </a:prstGeom>
        </p:spPr>
        <p:txBody>
          <a:bodyPr/>
          <a:lst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Projekta iesnieguma sagatavošana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12</a:t>
            </a:r>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lv-LV"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dirty="0"/>
          </a:p>
        </p:txBody>
      </p:sp>
    </p:spTree>
    <p:extLst>
      <p:ext uri="{BB962C8B-B14F-4D97-AF65-F5344CB8AC3E}">
        <p14:creationId xmlns:p14="http://schemas.microsoft.com/office/powerpoint/2010/main" val="253999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85E88970-E18C-91F5-793D-C1A51B388C08}"/>
              </a:ext>
            </a:extLst>
          </p:cNvPr>
          <p:cNvSpPr>
            <a:spLocks noGrp="1"/>
          </p:cNvSpPr>
          <p:nvPr>
            <p:ph type="body" sz="quarter" idx="10"/>
          </p:nvPr>
        </p:nvSpPr>
        <p:spPr>
          <a:xfrm>
            <a:off x="2541494" y="6324600"/>
            <a:ext cx="3554506" cy="304800"/>
          </a:xfrm>
        </p:spPr>
        <p:txBody>
          <a:bodyPr/>
          <a:lstStyle/>
          <a:p>
            <a:endParaRPr lang="en-US" dirty="0"/>
          </a:p>
        </p:txBody>
      </p:sp>
      <p:sp>
        <p:nvSpPr>
          <p:cNvPr id="13" name="Text Placeholder 2">
            <a:extLst>
              <a:ext uri="{FF2B5EF4-FFF2-40B4-BE49-F238E27FC236}">
                <a16:creationId xmlns:a16="http://schemas.microsoft.com/office/drawing/2014/main" id="{B8435A37-E4F0-D64A-F268-8AD69D67EFFF}"/>
              </a:ext>
            </a:extLst>
          </p:cNvPr>
          <p:cNvSpPr>
            <a:spLocks noGrp="1"/>
          </p:cNvSpPr>
          <p:nvPr>
            <p:ph type="body" sz="quarter" idx="12"/>
          </p:nvPr>
        </p:nvSpPr>
        <p:spPr>
          <a:xfrm>
            <a:off x="6502400" y="6324600"/>
            <a:ext cx="4876800" cy="304800"/>
          </a:xfrm>
        </p:spPr>
        <p:txBody>
          <a:bodyPr/>
          <a:lstStyle/>
          <a:p>
            <a:endParaRPr lang="en-US" dirty="0"/>
          </a:p>
        </p:txBody>
      </p:sp>
      <p:sp>
        <p:nvSpPr>
          <p:cNvPr id="6" name="Slide Number Placeholder 5">
            <a:extLst>
              <a:ext uri="{FF2B5EF4-FFF2-40B4-BE49-F238E27FC236}">
                <a16:creationId xmlns:a16="http://schemas.microsoft.com/office/drawing/2014/main" id="{EBC40C10-EABE-E645-FF89-47C7218FA50C}"/>
              </a:ext>
            </a:extLst>
          </p:cNvPr>
          <p:cNvSpPr>
            <a:spLocks noGrp="1"/>
          </p:cNvSpPr>
          <p:nvPr>
            <p:ph type="sldNum" sz="quarter" idx="13"/>
          </p:nvPr>
        </p:nvSpPr>
        <p:spPr>
          <a:xfrm>
            <a:off x="11379200" y="6324600"/>
            <a:ext cx="406400" cy="304800"/>
          </a:xfrm>
        </p:spPr>
        <p:txBody>
          <a:bodyPr wrap="square" anchor="ctr">
            <a:normAutofit/>
          </a:bodyPr>
          <a:lstStyle/>
          <a:p>
            <a:pPr>
              <a:spcAft>
                <a:spcPts val="600"/>
              </a:spcAft>
              <a:defRPr/>
            </a:pPr>
            <a:fld id="{9F6105F7-AC56-47D1-A571-69EA814D9A81}" type="slidenum">
              <a:rPr lang="en-US" altLang="lv-LV" smtClean="0"/>
              <a:pPr>
                <a:spcAft>
                  <a:spcPts val="600"/>
                </a:spcAft>
                <a:defRPr/>
              </a:pPr>
              <a:t>2</a:t>
            </a:fld>
            <a:endParaRPr lang="en-US" altLang="lv-LV" dirty="0"/>
          </a:p>
        </p:txBody>
      </p:sp>
      <p:grpSp>
        <p:nvGrpSpPr>
          <p:cNvPr id="15" name="Group 14">
            <a:extLst>
              <a:ext uri="{FF2B5EF4-FFF2-40B4-BE49-F238E27FC236}">
                <a16:creationId xmlns:a16="http://schemas.microsoft.com/office/drawing/2014/main" id="{BD2B68F1-CCB8-142A-ADBA-5D114CCEBE6B}"/>
              </a:ext>
            </a:extLst>
          </p:cNvPr>
          <p:cNvGrpSpPr/>
          <p:nvPr/>
        </p:nvGrpSpPr>
        <p:grpSpPr>
          <a:xfrm>
            <a:off x="2371725" y="2310884"/>
            <a:ext cx="8096250" cy="2328553"/>
            <a:chOff x="2371725" y="2310884"/>
            <a:chExt cx="8096250" cy="2328553"/>
          </a:xfrm>
        </p:grpSpPr>
        <p:pic>
          <p:nvPicPr>
            <p:cNvPr id="10" name="Picture 9">
              <a:extLst>
                <a:ext uri="{FF2B5EF4-FFF2-40B4-BE49-F238E27FC236}">
                  <a16:creationId xmlns:a16="http://schemas.microsoft.com/office/drawing/2014/main" id="{8D9777E7-A50B-B5F9-38BF-3066341B92C2}"/>
                </a:ext>
              </a:extLst>
            </p:cNvPr>
            <p:cNvPicPr>
              <a:picLocks noChangeAspect="1"/>
            </p:cNvPicPr>
            <p:nvPr/>
          </p:nvPicPr>
          <p:blipFill>
            <a:blip r:embed="rId2"/>
            <a:stretch>
              <a:fillRect/>
            </a:stretch>
          </p:blipFill>
          <p:spPr>
            <a:xfrm>
              <a:off x="5153406" y="2809113"/>
              <a:ext cx="1885188" cy="1830324"/>
            </a:xfrm>
            <a:prstGeom prst="rect">
              <a:avLst/>
            </a:prstGeom>
          </p:spPr>
        </p:pic>
        <p:sp>
          <p:nvSpPr>
            <p:cNvPr id="14" name="TextBox 13">
              <a:extLst>
                <a:ext uri="{FF2B5EF4-FFF2-40B4-BE49-F238E27FC236}">
                  <a16:creationId xmlns:a16="http://schemas.microsoft.com/office/drawing/2014/main" id="{BD569520-51E5-9BC0-679F-4B5E58C549C9}"/>
                </a:ext>
              </a:extLst>
            </p:cNvPr>
            <p:cNvSpPr txBox="1"/>
            <p:nvPr/>
          </p:nvSpPr>
          <p:spPr>
            <a:xfrm>
              <a:off x="2371725" y="2310884"/>
              <a:ext cx="8096250" cy="553998"/>
            </a:xfrm>
            <a:prstGeom prst="rect">
              <a:avLst/>
            </a:prstGeom>
            <a:noFill/>
          </p:spPr>
          <p:txBody>
            <a:bodyPr wrap="square">
              <a:spAutoFit/>
            </a:bodyPr>
            <a:lstStyle/>
            <a:p>
              <a:pPr algn="ctr" rtl="0"/>
              <a:r>
                <a:rPr lang="lv-LV" sz="3000" b="1" i="0" u="none" strike="noStrike" kern="120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1. Projekta iesnieguma sagatavošana</a:t>
              </a:r>
            </a:p>
          </p:txBody>
        </p:sp>
      </p:grpSp>
    </p:spTree>
    <p:extLst>
      <p:ext uri="{BB962C8B-B14F-4D97-AF65-F5344CB8AC3E}">
        <p14:creationId xmlns:p14="http://schemas.microsoft.com/office/powerpoint/2010/main" val="3390055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8FF74-AB21-AFB2-E619-875A200BAB9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86BA000-49D7-5810-520F-C3A67B770AC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1319753-3313-6442-8356-08BBD5C28CFA}"/>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789FB4D8-7A94-D8AB-A5AC-EB5F5F80F391}"/>
              </a:ext>
            </a:extLst>
          </p:cNvPr>
          <p:cNvSpPr>
            <a:spLocks noGrp="1"/>
          </p:cNvSpPr>
          <p:nvPr>
            <p:ph type="sldNum" sz="quarter" idx="13"/>
          </p:nvPr>
        </p:nvSpPr>
        <p:spPr/>
        <p:txBody>
          <a:bodyPr/>
          <a:lstStyle/>
          <a:p>
            <a:pPr>
              <a:defRPr/>
            </a:pPr>
            <a:fld id="{6D06F1E7-C627-40E0-96DD-23F4E59E8932}" type="slidenum">
              <a:rPr lang="en-US" altLang="lv-LV" smtClean="0"/>
              <a:pPr>
                <a:defRPr/>
              </a:pPr>
              <a:t>20</a:t>
            </a:fld>
            <a:endParaRPr lang="en-US" altLang="lv-LV"/>
          </a:p>
        </p:txBody>
      </p:sp>
      <p:sp>
        <p:nvSpPr>
          <p:cNvPr id="5" name="Title 1">
            <a:extLst>
              <a:ext uri="{FF2B5EF4-FFF2-40B4-BE49-F238E27FC236}">
                <a16:creationId xmlns:a16="http://schemas.microsoft.com/office/drawing/2014/main" id="{8DFE28B4-BDB9-C6F9-F084-EEDCAA995771}"/>
              </a:ext>
            </a:extLst>
          </p:cNvPr>
          <p:cNvSpPr txBox="1">
            <a:spLocks/>
          </p:cNvSpPr>
          <p:nvPr/>
        </p:nvSpPr>
        <p:spPr>
          <a:xfrm>
            <a:off x="2595282" y="304802"/>
            <a:ext cx="8987118" cy="1066799"/>
          </a:xfrm>
          <a:prstGeom prst="rect">
            <a:avLst/>
          </a:prstGeom>
        </p:spPr>
        <p:txBody>
          <a:bodyPr/>
          <a:lst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Projekta iesnieguma sagatavošana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13</a:t>
            </a:r>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lv-LV"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dirty="0"/>
          </a:p>
        </p:txBody>
      </p:sp>
      <p:pic>
        <p:nvPicPr>
          <p:cNvPr id="14" name="Picture 13">
            <a:extLst>
              <a:ext uri="{FF2B5EF4-FFF2-40B4-BE49-F238E27FC236}">
                <a16:creationId xmlns:a16="http://schemas.microsoft.com/office/drawing/2014/main" id="{D2CFB92F-4B56-7441-49BC-9C99DE261916}"/>
              </a:ext>
            </a:extLst>
          </p:cNvPr>
          <p:cNvPicPr>
            <a:picLocks noChangeAspect="1"/>
          </p:cNvPicPr>
          <p:nvPr/>
        </p:nvPicPr>
        <p:blipFill>
          <a:blip r:embed="rId3"/>
          <a:stretch>
            <a:fillRect/>
          </a:stretch>
        </p:blipFill>
        <p:spPr>
          <a:xfrm>
            <a:off x="600075" y="1618869"/>
            <a:ext cx="10563224" cy="4458462"/>
          </a:xfrm>
          <a:prstGeom prst="rect">
            <a:avLst/>
          </a:prstGeom>
        </p:spPr>
      </p:pic>
      <p:sp>
        <p:nvSpPr>
          <p:cNvPr id="15" name="Rectangle 14">
            <a:extLst>
              <a:ext uri="{FF2B5EF4-FFF2-40B4-BE49-F238E27FC236}">
                <a16:creationId xmlns:a16="http://schemas.microsoft.com/office/drawing/2014/main" id="{3C7EACE8-5F6E-A5C5-29D6-710C9493F394}"/>
              </a:ext>
            </a:extLst>
          </p:cNvPr>
          <p:cNvSpPr/>
          <p:nvPr/>
        </p:nvSpPr>
        <p:spPr>
          <a:xfrm flipV="1">
            <a:off x="447675" y="4229099"/>
            <a:ext cx="847725" cy="3333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
        <p:nvSpPr>
          <p:cNvPr id="16" name="Rectangle 15">
            <a:extLst>
              <a:ext uri="{FF2B5EF4-FFF2-40B4-BE49-F238E27FC236}">
                <a16:creationId xmlns:a16="http://schemas.microsoft.com/office/drawing/2014/main" id="{AAC95BA4-CE1B-83F8-61A6-F65F2E841C26}"/>
              </a:ext>
            </a:extLst>
          </p:cNvPr>
          <p:cNvSpPr/>
          <p:nvPr/>
        </p:nvSpPr>
        <p:spPr>
          <a:xfrm flipV="1">
            <a:off x="2952750" y="4962528"/>
            <a:ext cx="5410199" cy="11148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Tree>
    <p:extLst>
      <p:ext uri="{BB962C8B-B14F-4D97-AF65-F5344CB8AC3E}">
        <p14:creationId xmlns:p14="http://schemas.microsoft.com/office/powerpoint/2010/main" val="87107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1C05F5-FBA8-6207-B3F7-BED4BD344FF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1D65A45-FFB0-7F8F-F88B-E4593796332C}"/>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5F062E03-C145-B180-FF40-412190822C59}"/>
              </a:ext>
            </a:extLst>
          </p:cNvPr>
          <p:cNvSpPr>
            <a:spLocks noGrp="1"/>
          </p:cNvSpPr>
          <p:nvPr>
            <p:ph type="sldNum" sz="quarter" idx="13"/>
          </p:nvPr>
        </p:nvSpPr>
        <p:spPr/>
        <p:txBody>
          <a:bodyPr/>
          <a:lstStyle/>
          <a:p>
            <a:pPr>
              <a:defRPr/>
            </a:pPr>
            <a:fld id="{6D06F1E7-C627-40E0-96DD-23F4E59E8932}" type="slidenum">
              <a:rPr lang="en-US" altLang="lv-LV" smtClean="0"/>
              <a:pPr>
                <a:defRPr/>
              </a:pPr>
              <a:t>21</a:t>
            </a:fld>
            <a:endParaRPr lang="en-US" altLang="lv-LV"/>
          </a:p>
        </p:txBody>
      </p:sp>
      <p:sp>
        <p:nvSpPr>
          <p:cNvPr id="5" name="Title 1">
            <a:extLst>
              <a:ext uri="{FF2B5EF4-FFF2-40B4-BE49-F238E27FC236}">
                <a16:creationId xmlns:a16="http://schemas.microsoft.com/office/drawing/2014/main" id="{F0BD05B7-82DA-200A-FEA0-F7C94A69B007}"/>
              </a:ext>
            </a:extLst>
          </p:cNvPr>
          <p:cNvSpPr txBox="1">
            <a:spLocks/>
          </p:cNvSpPr>
          <p:nvPr/>
        </p:nvSpPr>
        <p:spPr>
          <a:xfrm>
            <a:off x="2595282" y="304802"/>
            <a:ext cx="8987118" cy="1066799"/>
          </a:xfrm>
          <a:prstGeom prst="rect">
            <a:avLst/>
          </a:prstGeom>
        </p:spPr>
        <p:txBody>
          <a:bodyPr/>
          <a:lst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Projekta iesnieguma sagatavošana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14</a:t>
            </a:r>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lv-LV"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dirty="0"/>
          </a:p>
        </p:txBody>
      </p:sp>
      <p:pic>
        <p:nvPicPr>
          <p:cNvPr id="10" name="Picture 9">
            <a:extLst>
              <a:ext uri="{FF2B5EF4-FFF2-40B4-BE49-F238E27FC236}">
                <a16:creationId xmlns:a16="http://schemas.microsoft.com/office/drawing/2014/main" id="{65A3812C-904E-6FDE-8DDE-34F32E6A6826}"/>
              </a:ext>
            </a:extLst>
          </p:cNvPr>
          <p:cNvPicPr>
            <a:picLocks noChangeAspect="1"/>
          </p:cNvPicPr>
          <p:nvPr/>
        </p:nvPicPr>
        <p:blipFill>
          <a:blip r:embed="rId3"/>
          <a:stretch>
            <a:fillRect/>
          </a:stretch>
        </p:blipFill>
        <p:spPr>
          <a:xfrm>
            <a:off x="528152" y="1533525"/>
            <a:ext cx="10990196" cy="4256395"/>
          </a:xfrm>
          <a:prstGeom prst="rect">
            <a:avLst/>
          </a:prstGeom>
        </p:spPr>
      </p:pic>
      <p:sp>
        <p:nvSpPr>
          <p:cNvPr id="11" name="Rectangle 10">
            <a:extLst>
              <a:ext uri="{FF2B5EF4-FFF2-40B4-BE49-F238E27FC236}">
                <a16:creationId xmlns:a16="http://schemas.microsoft.com/office/drawing/2014/main" id="{39A46E5D-22FD-00D3-C52E-14475ED327CF}"/>
              </a:ext>
            </a:extLst>
          </p:cNvPr>
          <p:cNvSpPr/>
          <p:nvPr/>
        </p:nvSpPr>
        <p:spPr>
          <a:xfrm flipV="1">
            <a:off x="447675" y="4229099"/>
            <a:ext cx="847725" cy="3333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
        <p:nvSpPr>
          <p:cNvPr id="12" name="Rectangle 11">
            <a:extLst>
              <a:ext uri="{FF2B5EF4-FFF2-40B4-BE49-F238E27FC236}">
                <a16:creationId xmlns:a16="http://schemas.microsoft.com/office/drawing/2014/main" id="{1287AC99-14F1-28B1-6978-28C66DFD08D7}"/>
              </a:ext>
            </a:extLst>
          </p:cNvPr>
          <p:cNvSpPr/>
          <p:nvPr/>
        </p:nvSpPr>
        <p:spPr>
          <a:xfrm flipV="1">
            <a:off x="2952750" y="4962528"/>
            <a:ext cx="8646075" cy="82739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Tree>
    <p:extLst>
      <p:ext uri="{BB962C8B-B14F-4D97-AF65-F5344CB8AC3E}">
        <p14:creationId xmlns:p14="http://schemas.microsoft.com/office/powerpoint/2010/main" val="1455443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85E88970-E18C-91F5-793D-C1A51B388C08}"/>
              </a:ext>
            </a:extLst>
          </p:cNvPr>
          <p:cNvSpPr>
            <a:spLocks noGrp="1"/>
          </p:cNvSpPr>
          <p:nvPr>
            <p:ph type="body" sz="quarter" idx="10"/>
          </p:nvPr>
        </p:nvSpPr>
        <p:spPr>
          <a:xfrm>
            <a:off x="2541494" y="6324600"/>
            <a:ext cx="3554506" cy="304800"/>
          </a:xfrm>
        </p:spPr>
        <p:txBody>
          <a:bodyPr/>
          <a:lstStyle/>
          <a:p>
            <a:endParaRPr lang="en-US"/>
          </a:p>
        </p:txBody>
      </p:sp>
      <p:sp>
        <p:nvSpPr>
          <p:cNvPr id="13" name="Text Placeholder 2">
            <a:extLst>
              <a:ext uri="{FF2B5EF4-FFF2-40B4-BE49-F238E27FC236}">
                <a16:creationId xmlns:a16="http://schemas.microsoft.com/office/drawing/2014/main" id="{B8435A37-E4F0-D64A-F268-8AD69D67EFFF}"/>
              </a:ext>
            </a:extLst>
          </p:cNvPr>
          <p:cNvSpPr>
            <a:spLocks noGrp="1"/>
          </p:cNvSpPr>
          <p:nvPr>
            <p:ph type="body" sz="quarter" idx="12"/>
          </p:nvPr>
        </p:nvSpPr>
        <p:spPr>
          <a:xfrm>
            <a:off x="6502400" y="6324600"/>
            <a:ext cx="4876800" cy="304800"/>
          </a:xfrm>
        </p:spPr>
        <p:txBody>
          <a:bodyPr/>
          <a:lstStyle/>
          <a:p>
            <a:endParaRPr lang="en-US"/>
          </a:p>
        </p:txBody>
      </p:sp>
      <p:sp>
        <p:nvSpPr>
          <p:cNvPr id="6" name="Slide Number Placeholder 5">
            <a:extLst>
              <a:ext uri="{FF2B5EF4-FFF2-40B4-BE49-F238E27FC236}">
                <a16:creationId xmlns:a16="http://schemas.microsoft.com/office/drawing/2014/main" id="{EBC40C10-EABE-E645-FF89-47C7218FA50C}"/>
              </a:ext>
            </a:extLst>
          </p:cNvPr>
          <p:cNvSpPr>
            <a:spLocks noGrp="1"/>
          </p:cNvSpPr>
          <p:nvPr>
            <p:ph type="sldNum" sz="quarter" idx="13"/>
          </p:nvPr>
        </p:nvSpPr>
        <p:spPr>
          <a:xfrm>
            <a:off x="11379200" y="6324600"/>
            <a:ext cx="406400" cy="304800"/>
          </a:xfrm>
        </p:spPr>
        <p:txBody>
          <a:bodyPr wrap="square" anchor="ctr">
            <a:normAutofit/>
          </a:bodyPr>
          <a:lstStyle/>
          <a:p>
            <a:pPr>
              <a:spcAft>
                <a:spcPts val="600"/>
              </a:spcAft>
              <a:defRPr/>
            </a:pPr>
            <a:fld id="{9F6105F7-AC56-47D1-A571-69EA814D9A81}" type="slidenum">
              <a:rPr lang="en-US" altLang="lv-LV" smtClean="0"/>
              <a:pPr>
                <a:spcAft>
                  <a:spcPts val="600"/>
                </a:spcAft>
                <a:defRPr/>
              </a:pPr>
              <a:t>22</a:t>
            </a:fld>
            <a:endParaRPr lang="en-US" altLang="lv-LV"/>
          </a:p>
        </p:txBody>
      </p:sp>
      <p:sp>
        <p:nvSpPr>
          <p:cNvPr id="14" name="TextBox 13">
            <a:extLst>
              <a:ext uri="{FF2B5EF4-FFF2-40B4-BE49-F238E27FC236}">
                <a16:creationId xmlns:a16="http://schemas.microsoft.com/office/drawing/2014/main" id="{BD569520-51E5-9BC0-679F-4B5E58C549C9}"/>
              </a:ext>
            </a:extLst>
          </p:cNvPr>
          <p:cNvSpPr txBox="1"/>
          <p:nvPr/>
        </p:nvSpPr>
        <p:spPr>
          <a:xfrm>
            <a:off x="2371725" y="2310884"/>
            <a:ext cx="8096250" cy="553998"/>
          </a:xfrm>
          <a:prstGeom prst="rect">
            <a:avLst/>
          </a:prstGeom>
          <a:noFill/>
        </p:spPr>
        <p:txBody>
          <a:bodyPr wrap="square">
            <a:spAutoFit/>
          </a:bodyPr>
          <a:lstStyle/>
          <a:p>
            <a:pPr algn="ctr" rtl="0"/>
            <a:r>
              <a:rPr lang="lv-LV" sz="3000" b="1" i="0" u="none" strike="noStrike" kern="120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2. Projektu iesniegumu vērtēšanas kārtība</a:t>
            </a:r>
          </a:p>
        </p:txBody>
      </p:sp>
      <p:pic>
        <p:nvPicPr>
          <p:cNvPr id="2" name="Content Placeholder 8">
            <a:extLst>
              <a:ext uri="{FF2B5EF4-FFF2-40B4-BE49-F238E27FC236}">
                <a16:creationId xmlns:a16="http://schemas.microsoft.com/office/drawing/2014/main" id="{323206DC-1A11-D630-704C-004D363C6F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6551" y="3429000"/>
            <a:ext cx="1255712"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257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3A1A572-374C-62EE-8B21-27BC39650FC4}"/>
              </a:ext>
            </a:extLst>
          </p:cNvPr>
          <p:cNvSpPr>
            <a:spLocks noGrp="1"/>
          </p:cNvSpPr>
          <p:nvPr>
            <p:ph type="title"/>
          </p:nvPr>
        </p:nvSpPr>
        <p:spPr>
          <a:xfrm>
            <a:off x="2568575" y="381000"/>
            <a:ext cx="8810625" cy="1036638"/>
          </a:xfrm>
        </p:spPr>
        <p:txBody>
          <a:bodyPr>
            <a:normAutofit/>
          </a:bodyPr>
          <a:lstStyle/>
          <a:p>
            <a:r>
              <a:rPr lang="lv-LV" sz="28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Vērtēšanas kārtība</a:t>
            </a:r>
            <a:r>
              <a:rPr lang="en-US" sz="28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lv-LV" sz="28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(1)</a:t>
            </a:r>
            <a:r>
              <a:rPr lang="lv-LV"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endParaRPr lang="lv-LV" altLang="lv-LV"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3316" name="Text Placeholder 3">
            <a:extLst>
              <a:ext uri="{FF2B5EF4-FFF2-40B4-BE49-F238E27FC236}">
                <a16:creationId xmlns:a16="http://schemas.microsoft.com/office/drawing/2014/main" id="{0BA6418D-02D6-D956-75F4-0365F9D72993}"/>
              </a:ext>
            </a:extLst>
          </p:cNvPr>
          <p:cNvSpPr>
            <a:spLocks noGrp="1"/>
          </p:cNvSpPr>
          <p:nvPr>
            <p:ph type="body" sz="quarter" idx="10"/>
          </p:nvPr>
        </p:nvSpPr>
        <p:spPr>
          <a:xfrm>
            <a:off x="2568575" y="6324600"/>
            <a:ext cx="3803650" cy="304800"/>
          </a:xfrm>
        </p:spPr>
        <p:txBody>
          <a:bodyPr/>
          <a:lstStyle/>
          <a:p>
            <a:endParaRPr lang="lv-LV" altLang="lv-LV"/>
          </a:p>
        </p:txBody>
      </p:sp>
      <p:sp>
        <p:nvSpPr>
          <p:cNvPr id="13317" name="Text Placeholder 4">
            <a:extLst>
              <a:ext uri="{FF2B5EF4-FFF2-40B4-BE49-F238E27FC236}">
                <a16:creationId xmlns:a16="http://schemas.microsoft.com/office/drawing/2014/main" id="{62977DD2-228E-F7AD-07F2-AEA16E827306}"/>
              </a:ext>
            </a:extLst>
          </p:cNvPr>
          <p:cNvSpPr>
            <a:spLocks noGrp="1"/>
          </p:cNvSpPr>
          <p:nvPr>
            <p:ph type="body" sz="quarter" idx="12"/>
          </p:nvPr>
        </p:nvSpPr>
        <p:spPr/>
        <p:txBody>
          <a:bodyPr/>
          <a:lstStyle/>
          <a:p>
            <a:endParaRPr lang="lv-LV" altLang="lv-LV"/>
          </a:p>
        </p:txBody>
      </p:sp>
      <p:sp>
        <p:nvSpPr>
          <p:cNvPr id="13318" name="Slide Number Placeholder 5">
            <a:extLst>
              <a:ext uri="{FF2B5EF4-FFF2-40B4-BE49-F238E27FC236}">
                <a16:creationId xmlns:a16="http://schemas.microsoft.com/office/drawing/2014/main" id="{27C9192C-D236-E4A0-E68E-FC560251CF8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BBC5F9-FD20-453B-9760-4E75D9316AA8}" type="slidenum">
              <a:rPr lang="en-US" altLang="lv-LV" smtClean="0"/>
              <a:pPr/>
              <a:t>23</a:t>
            </a:fld>
            <a:endParaRPr lang="en-US" altLang="lv-LV"/>
          </a:p>
        </p:txBody>
      </p:sp>
      <p:sp>
        <p:nvSpPr>
          <p:cNvPr id="3" name="Content Placeholder 2">
            <a:extLst>
              <a:ext uri="{FF2B5EF4-FFF2-40B4-BE49-F238E27FC236}">
                <a16:creationId xmlns:a16="http://schemas.microsoft.com/office/drawing/2014/main" id="{071BB487-6416-1B15-6556-FB214C41E22E}"/>
              </a:ext>
            </a:extLst>
          </p:cNvPr>
          <p:cNvSpPr>
            <a:spLocks noGrp="1"/>
          </p:cNvSpPr>
          <p:nvPr/>
        </p:nvSpPr>
        <p:spPr bwMode="auto">
          <a:xfrm>
            <a:off x="2077940" y="2426483"/>
            <a:ext cx="4033750" cy="258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350838" indent="-350838"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lgn="just" eaLnBrk="1" hangingPunct="1">
              <a:buFont typeface="Arial" panose="020B0604020202020204" pitchFamily="34" charset="0"/>
              <a:buNone/>
            </a:pPr>
            <a:r>
              <a:rPr lang="en-US" altLang="lv-LV" dirty="0">
                <a:solidFill>
                  <a:schemeClr val="tx2"/>
                </a:solidFill>
                <a:latin typeface="Calibri" panose="020F0502020204030204" pitchFamily="34" charset="0"/>
                <a:ea typeface="Calibri" panose="020F0502020204030204" pitchFamily="34" charset="0"/>
                <a:cs typeface="Calibri" panose="020F0502020204030204" pitchFamily="34" charset="0"/>
              </a:rPr>
              <a:t>CFLA </a:t>
            </a:r>
            <a:r>
              <a:rPr lang="lv-LV" altLang="lv-LV" dirty="0">
                <a:solidFill>
                  <a:schemeClr val="tx2"/>
                </a:solidFill>
                <a:latin typeface="Calibri" panose="020F0502020204030204" pitchFamily="34" charset="0"/>
                <a:ea typeface="Calibri" panose="020F0502020204030204" pitchFamily="34" charset="0"/>
                <a:cs typeface="Calibri" panose="020F0502020204030204" pitchFamily="34" charset="0"/>
              </a:rPr>
              <a:t>lēmumu par projekta iesnieguma apstiprināšanu, apstiprināšanu ar nosacījumu vai noraidīšanu </a:t>
            </a:r>
            <a:r>
              <a:rPr lang="lv-LV" altLang="lv-LV" b="1" dirty="0">
                <a:solidFill>
                  <a:schemeClr val="tx2"/>
                </a:solidFill>
                <a:latin typeface="Calibri" panose="020F0502020204030204" pitchFamily="34" charset="0"/>
                <a:ea typeface="Calibri" panose="020F0502020204030204" pitchFamily="34" charset="0"/>
                <a:cs typeface="Calibri" panose="020F0502020204030204" pitchFamily="34" charset="0"/>
              </a:rPr>
              <a:t>pieņem </a:t>
            </a:r>
            <a:r>
              <a:rPr lang="en-US" altLang="lv-LV" b="1" u="sng" dirty="0" err="1">
                <a:solidFill>
                  <a:srgbClr val="003366"/>
                </a:solidFill>
                <a:latin typeface="Calibri" panose="020F0502020204030204" pitchFamily="34" charset="0"/>
                <a:ea typeface="Calibri" panose="020F0502020204030204" pitchFamily="34" charset="0"/>
                <a:cs typeface="Calibri" panose="020F0502020204030204" pitchFamily="34" charset="0"/>
              </a:rPr>
              <a:t>trīs</a:t>
            </a:r>
            <a:r>
              <a:rPr lang="lv-LV" altLang="lv-LV" b="1" dirty="0">
                <a:solidFill>
                  <a:schemeClr val="tx2"/>
                </a:solidFill>
                <a:latin typeface="Calibri" panose="020F0502020204030204" pitchFamily="34" charset="0"/>
                <a:ea typeface="Calibri" panose="020F0502020204030204" pitchFamily="34" charset="0"/>
                <a:cs typeface="Calibri" panose="020F0502020204030204" pitchFamily="34" charset="0"/>
              </a:rPr>
              <a:t> mēnešu laikā pēc projekt</a:t>
            </a:r>
            <a:r>
              <a:rPr lang="en-US" altLang="lv-LV" b="1" dirty="0">
                <a:solidFill>
                  <a:schemeClr val="tx2"/>
                </a:solidFill>
                <a:latin typeface="Calibri" panose="020F0502020204030204" pitchFamily="34" charset="0"/>
                <a:ea typeface="Calibri" panose="020F0502020204030204" pitchFamily="34" charset="0"/>
                <a:cs typeface="Calibri" panose="020F0502020204030204" pitchFamily="34" charset="0"/>
              </a:rPr>
              <a:t>u</a:t>
            </a:r>
            <a:r>
              <a:rPr lang="lv-LV" altLang="lv-LV" b="1" dirty="0">
                <a:solidFill>
                  <a:schemeClr val="tx2"/>
                </a:solidFill>
                <a:latin typeface="Calibri" panose="020F0502020204030204" pitchFamily="34" charset="0"/>
                <a:ea typeface="Calibri" panose="020F0502020204030204" pitchFamily="34" charset="0"/>
                <a:cs typeface="Calibri" panose="020F0502020204030204" pitchFamily="34" charset="0"/>
              </a:rPr>
              <a:t> iesniegum</a:t>
            </a:r>
            <a:r>
              <a:rPr lang="en-US" altLang="lv-LV" b="1" dirty="0">
                <a:solidFill>
                  <a:schemeClr val="tx2"/>
                </a:solidFill>
                <a:latin typeface="Calibri" panose="020F0502020204030204" pitchFamily="34" charset="0"/>
                <a:ea typeface="Calibri" panose="020F0502020204030204" pitchFamily="34" charset="0"/>
                <a:cs typeface="Calibri" panose="020F0502020204030204" pitchFamily="34" charset="0"/>
              </a:rPr>
              <a:t>u</a:t>
            </a:r>
            <a:r>
              <a:rPr lang="lv-LV" altLang="lv-LV" b="1" dirty="0">
                <a:solidFill>
                  <a:schemeClr val="tx2"/>
                </a:solidFill>
                <a:latin typeface="Calibri" panose="020F0502020204030204" pitchFamily="34" charset="0"/>
                <a:ea typeface="Calibri" panose="020F0502020204030204" pitchFamily="34" charset="0"/>
                <a:cs typeface="Calibri" panose="020F0502020204030204" pitchFamily="34" charset="0"/>
              </a:rPr>
              <a:t> iesniegšanas beigu datuma</a:t>
            </a:r>
            <a:endParaRPr lang="lv-LV" altLang="lv-LV" b="1" dirty="0">
              <a:solidFill>
                <a:srgbClr val="595959"/>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lv-LV" altLang="lv-LV" b="1" dirty="0">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560E7EB2-5AB8-936F-5645-81FBF9AD98AA}"/>
              </a:ext>
            </a:extLst>
          </p:cNvPr>
          <p:cNvGrpSpPr/>
          <p:nvPr/>
        </p:nvGrpSpPr>
        <p:grpSpPr>
          <a:xfrm>
            <a:off x="7231032" y="2229566"/>
            <a:ext cx="3617760" cy="2655975"/>
            <a:chOff x="7204364" y="1897189"/>
            <a:chExt cx="3617760" cy="2655975"/>
          </a:xfrm>
        </p:grpSpPr>
        <p:grpSp>
          <p:nvGrpSpPr>
            <p:cNvPr id="9" name="Google Shape;125;p16">
              <a:extLst>
                <a:ext uri="{FF2B5EF4-FFF2-40B4-BE49-F238E27FC236}">
                  <a16:creationId xmlns:a16="http://schemas.microsoft.com/office/drawing/2014/main" id="{84DD68C1-E2A1-BFDA-0683-7642DDB2C1E3}"/>
                </a:ext>
              </a:extLst>
            </p:cNvPr>
            <p:cNvGrpSpPr/>
            <p:nvPr/>
          </p:nvGrpSpPr>
          <p:grpSpPr>
            <a:xfrm>
              <a:off x="7204364" y="1897189"/>
              <a:ext cx="1884600" cy="2655975"/>
              <a:chOff x="3639200" y="680375"/>
              <a:chExt cx="1884600" cy="2655975"/>
            </a:xfrm>
          </p:grpSpPr>
          <p:sp>
            <p:nvSpPr>
              <p:cNvPr id="28" name="Google Shape;126;p16">
                <a:extLst>
                  <a:ext uri="{FF2B5EF4-FFF2-40B4-BE49-F238E27FC236}">
                    <a16:creationId xmlns:a16="http://schemas.microsoft.com/office/drawing/2014/main" id="{88FBA46A-3ECD-6C40-AB3C-DDB00FD078C4}"/>
                  </a:ext>
                </a:extLst>
              </p:cNvPr>
              <p:cNvSpPr/>
              <p:nvPr/>
            </p:nvSpPr>
            <p:spPr>
              <a:xfrm>
                <a:off x="3799198" y="2351931"/>
                <a:ext cx="1573162" cy="438115"/>
              </a:xfrm>
              <a:custGeom>
                <a:avLst/>
                <a:gdLst/>
                <a:ahLst/>
                <a:cxnLst/>
                <a:rect l="l" t="t" r="r" b="b"/>
                <a:pathLst>
                  <a:path w="39244" h="12717" extrusionOk="0">
                    <a:moveTo>
                      <a:pt x="37934" y="5037"/>
                    </a:moveTo>
                    <a:lnTo>
                      <a:pt x="37934" y="1406"/>
                    </a:lnTo>
                    <a:cubicBezTo>
                      <a:pt x="37934" y="632"/>
                      <a:pt x="37302" y="1"/>
                      <a:pt x="36517" y="1"/>
                    </a:cubicBezTo>
                    <a:lnTo>
                      <a:pt x="1417" y="1"/>
                    </a:ln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close/>
                  </a:path>
                </a:pathLst>
              </a:custGeom>
              <a:solidFill>
                <a:srgbClr val="92D050"/>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ctr" rtl="0">
                  <a:spcBef>
                    <a:spcPts val="0"/>
                  </a:spcBef>
                  <a:spcAft>
                    <a:spcPts val="0"/>
                  </a:spcAft>
                  <a:buNone/>
                </a:pPr>
                <a:r>
                  <a:rPr lang="en" sz="2000" dirty="0">
                    <a:solidFill>
                      <a:srgbClr val="003366"/>
                    </a:solidFill>
                    <a:latin typeface="Calibri" panose="020F0502020204030204" pitchFamily="34" charset="0"/>
                    <a:ea typeface="Calibri" panose="020F0502020204030204" pitchFamily="34" charset="0"/>
                    <a:cs typeface="Calibri" panose="020F0502020204030204" pitchFamily="34" charset="0"/>
                    <a:sym typeface="Fira Sans Extra Condensed"/>
                  </a:rPr>
                  <a:t>27.02.2025.</a:t>
                </a:r>
                <a:endParaRPr sz="2000" dirty="0">
                  <a:solidFill>
                    <a:srgbClr val="003366"/>
                  </a:solidFill>
                  <a:latin typeface="Calibri" panose="020F0502020204030204" pitchFamily="34" charset="0"/>
                  <a:ea typeface="Calibri" panose="020F0502020204030204" pitchFamily="34" charset="0"/>
                  <a:cs typeface="Calibri" panose="020F0502020204030204" pitchFamily="34" charset="0"/>
                  <a:sym typeface="Fira Sans Extra Condensed"/>
                </a:endParaRPr>
              </a:p>
            </p:txBody>
          </p:sp>
          <p:grpSp>
            <p:nvGrpSpPr>
              <p:cNvPr id="29" name="Google Shape;127;p16">
                <a:extLst>
                  <a:ext uri="{FF2B5EF4-FFF2-40B4-BE49-F238E27FC236}">
                    <a16:creationId xmlns:a16="http://schemas.microsoft.com/office/drawing/2014/main" id="{EAA131B3-8923-D5C3-BC01-3B3C6261DC92}"/>
                  </a:ext>
                </a:extLst>
              </p:cNvPr>
              <p:cNvGrpSpPr/>
              <p:nvPr/>
            </p:nvGrpSpPr>
            <p:grpSpPr>
              <a:xfrm>
                <a:off x="4570155" y="1523888"/>
                <a:ext cx="22690" cy="608648"/>
                <a:chOff x="4547520" y="1523888"/>
                <a:chExt cx="22690" cy="608648"/>
              </a:xfrm>
            </p:grpSpPr>
            <p:sp>
              <p:nvSpPr>
                <p:cNvPr id="44" name="Google Shape;128;p16">
                  <a:extLst>
                    <a:ext uri="{FF2B5EF4-FFF2-40B4-BE49-F238E27FC236}">
                      <a16:creationId xmlns:a16="http://schemas.microsoft.com/office/drawing/2014/main" id="{5270DA0A-CA99-CB47-1D59-4EC277FF928B}"/>
                    </a:ext>
                  </a:extLst>
                </p:cNvPr>
                <p:cNvSpPr/>
                <p:nvPr/>
              </p:nvSpPr>
              <p:spPr>
                <a:xfrm>
                  <a:off x="4547520" y="1523888"/>
                  <a:ext cx="22327" cy="59368"/>
                </a:xfrm>
                <a:custGeom>
                  <a:avLst/>
                  <a:gdLst/>
                  <a:ahLst/>
                  <a:cxnLst/>
                  <a:rect l="l" t="t" r="r" b="b"/>
                  <a:pathLst>
                    <a:path w="739" h="1965" extrusionOk="0">
                      <a:moveTo>
                        <a:pt x="595" y="0"/>
                      </a:moveTo>
                      <a:lnTo>
                        <a:pt x="441" y="0"/>
                      </a:lnTo>
                      <a:lnTo>
                        <a:pt x="298" y="0"/>
                      </a:lnTo>
                      <a:lnTo>
                        <a:pt x="143" y="0"/>
                      </a:lnTo>
                      <a:lnTo>
                        <a:pt x="0" y="0"/>
                      </a:lnTo>
                      <a:lnTo>
                        <a:pt x="0" y="12"/>
                      </a:lnTo>
                      <a:lnTo>
                        <a:pt x="0" y="1941"/>
                      </a:lnTo>
                      <a:lnTo>
                        <a:pt x="143" y="1941"/>
                      </a:lnTo>
                      <a:lnTo>
                        <a:pt x="238" y="1941"/>
                      </a:lnTo>
                      <a:cubicBezTo>
                        <a:pt x="274" y="1953"/>
                        <a:pt x="322" y="1965"/>
                        <a:pt x="369" y="1965"/>
                      </a:cubicBezTo>
                      <a:cubicBezTo>
                        <a:pt x="429" y="1965"/>
                        <a:pt x="476" y="1953"/>
                        <a:pt x="512" y="1941"/>
                      </a:cubicBezTo>
                      <a:lnTo>
                        <a:pt x="595" y="1941"/>
                      </a:lnTo>
                      <a:lnTo>
                        <a:pt x="738" y="1941"/>
                      </a:lnTo>
                      <a:lnTo>
                        <a:pt x="738" y="12"/>
                      </a:lnTo>
                      <a:lnTo>
                        <a:pt x="738" y="0"/>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45" name="Google Shape;129;p16">
                  <a:extLst>
                    <a:ext uri="{FF2B5EF4-FFF2-40B4-BE49-F238E27FC236}">
                      <a16:creationId xmlns:a16="http://schemas.microsoft.com/office/drawing/2014/main" id="{CD4A5C03-1983-2B54-1B61-F0B537596CD1}"/>
                    </a:ext>
                  </a:extLst>
                </p:cNvPr>
                <p:cNvSpPr/>
                <p:nvPr/>
              </p:nvSpPr>
              <p:spPr>
                <a:xfrm>
                  <a:off x="4547520" y="1602650"/>
                  <a:ext cx="22327" cy="60848"/>
                </a:xfrm>
                <a:custGeom>
                  <a:avLst/>
                  <a:gdLst/>
                  <a:ahLst/>
                  <a:cxnLst/>
                  <a:rect l="l" t="t" r="r" b="b"/>
                  <a:pathLst>
                    <a:path w="739" h="2014" extrusionOk="0">
                      <a:moveTo>
                        <a:pt x="572" y="72"/>
                      </a:moveTo>
                      <a:cubicBezTo>
                        <a:pt x="524" y="25"/>
                        <a:pt x="453" y="1"/>
                        <a:pt x="369" y="1"/>
                      </a:cubicBezTo>
                      <a:cubicBezTo>
                        <a:pt x="298" y="1"/>
                        <a:pt x="226" y="25"/>
                        <a:pt x="179" y="72"/>
                      </a:cubicBezTo>
                      <a:lnTo>
                        <a:pt x="143" y="72"/>
                      </a:lnTo>
                      <a:lnTo>
                        <a:pt x="0" y="72"/>
                      </a:lnTo>
                      <a:lnTo>
                        <a:pt x="0" y="1954"/>
                      </a:lnTo>
                      <a:lnTo>
                        <a:pt x="0" y="2013"/>
                      </a:lnTo>
                      <a:lnTo>
                        <a:pt x="143" y="2013"/>
                      </a:lnTo>
                      <a:lnTo>
                        <a:pt x="298" y="2013"/>
                      </a:lnTo>
                      <a:lnTo>
                        <a:pt x="441" y="2013"/>
                      </a:lnTo>
                      <a:lnTo>
                        <a:pt x="595" y="2013"/>
                      </a:lnTo>
                      <a:lnTo>
                        <a:pt x="738" y="2013"/>
                      </a:lnTo>
                      <a:lnTo>
                        <a:pt x="738" y="1954"/>
                      </a:lnTo>
                      <a:lnTo>
                        <a:pt x="738" y="72"/>
                      </a:lnTo>
                      <a:lnTo>
                        <a:pt x="595" y="72"/>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46" name="Google Shape;130;p16">
                  <a:extLst>
                    <a:ext uri="{FF2B5EF4-FFF2-40B4-BE49-F238E27FC236}">
                      <a16:creationId xmlns:a16="http://schemas.microsoft.com/office/drawing/2014/main" id="{57D2714D-F35F-2B3D-39F8-A8B5157C1A4A}"/>
                    </a:ext>
                  </a:extLst>
                </p:cNvPr>
                <p:cNvSpPr/>
                <p:nvPr/>
              </p:nvSpPr>
              <p:spPr>
                <a:xfrm>
                  <a:off x="4547520" y="1681079"/>
                  <a:ext cx="22327" cy="59035"/>
                </a:xfrm>
                <a:custGeom>
                  <a:avLst/>
                  <a:gdLst/>
                  <a:ahLst/>
                  <a:cxnLst/>
                  <a:rect l="l" t="t" r="r" b="b"/>
                  <a:pathLst>
                    <a:path w="739" h="1954" extrusionOk="0">
                      <a:moveTo>
                        <a:pt x="441" y="12"/>
                      </a:moveTo>
                      <a:lnTo>
                        <a:pt x="393" y="12"/>
                      </a:lnTo>
                      <a:cubicBezTo>
                        <a:pt x="393" y="0"/>
                        <a:pt x="381" y="0"/>
                        <a:pt x="369" y="0"/>
                      </a:cubicBezTo>
                      <a:cubicBezTo>
                        <a:pt x="369" y="0"/>
                        <a:pt x="357" y="0"/>
                        <a:pt x="357" y="12"/>
                      </a:cubicBezTo>
                      <a:lnTo>
                        <a:pt x="298" y="12"/>
                      </a:lnTo>
                      <a:lnTo>
                        <a:pt x="143" y="12"/>
                      </a:lnTo>
                      <a:lnTo>
                        <a:pt x="0" y="12"/>
                      </a:lnTo>
                      <a:lnTo>
                        <a:pt x="0" y="1941"/>
                      </a:lnTo>
                      <a:lnTo>
                        <a:pt x="143" y="1941"/>
                      </a:lnTo>
                      <a:lnTo>
                        <a:pt x="274" y="1941"/>
                      </a:lnTo>
                      <a:cubicBezTo>
                        <a:pt x="310" y="1953"/>
                        <a:pt x="333" y="1953"/>
                        <a:pt x="369" y="1953"/>
                      </a:cubicBezTo>
                      <a:cubicBezTo>
                        <a:pt x="405" y="1953"/>
                        <a:pt x="441" y="1953"/>
                        <a:pt x="476" y="1941"/>
                      </a:cubicBezTo>
                      <a:lnTo>
                        <a:pt x="595" y="1941"/>
                      </a:lnTo>
                      <a:lnTo>
                        <a:pt x="738" y="1941"/>
                      </a:lnTo>
                      <a:lnTo>
                        <a:pt x="738" y="12"/>
                      </a:lnTo>
                      <a:lnTo>
                        <a:pt x="595" y="12"/>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47" name="Google Shape;131;p16">
                  <a:extLst>
                    <a:ext uri="{FF2B5EF4-FFF2-40B4-BE49-F238E27FC236}">
                      <a16:creationId xmlns:a16="http://schemas.microsoft.com/office/drawing/2014/main" id="{47532D78-43AE-528A-145A-B83465783C73}"/>
                    </a:ext>
                  </a:extLst>
                </p:cNvPr>
                <p:cNvSpPr/>
                <p:nvPr/>
              </p:nvSpPr>
              <p:spPr>
                <a:xfrm>
                  <a:off x="4547520" y="1757696"/>
                  <a:ext cx="22327" cy="62993"/>
                </a:xfrm>
                <a:custGeom>
                  <a:avLst/>
                  <a:gdLst/>
                  <a:ahLst/>
                  <a:cxnLst/>
                  <a:rect l="l" t="t" r="r" b="b"/>
                  <a:pathLst>
                    <a:path w="739" h="2085" extrusionOk="0">
                      <a:moveTo>
                        <a:pt x="441" y="1"/>
                      </a:moveTo>
                      <a:lnTo>
                        <a:pt x="298" y="1"/>
                      </a:lnTo>
                      <a:lnTo>
                        <a:pt x="143" y="1"/>
                      </a:lnTo>
                      <a:lnTo>
                        <a:pt x="0" y="1"/>
                      </a:lnTo>
                      <a:lnTo>
                        <a:pt x="0" y="60"/>
                      </a:lnTo>
                      <a:lnTo>
                        <a:pt x="0" y="2025"/>
                      </a:lnTo>
                      <a:lnTo>
                        <a:pt x="0" y="2084"/>
                      </a:lnTo>
                      <a:lnTo>
                        <a:pt x="143" y="2084"/>
                      </a:lnTo>
                      <a:lnTo>
                        <a:pt x="298" y="2084"/>
                      </a:lnTo>
                      <a:lnTo>
                        <a:pt x="441" y="2084"/>
                      </a:lnTo>
                      <a:lnTo>
                        <a:pt x="595" y="2084"/>
                      </a:lnTo>
                      <a:lnTo>
                        <a:pt x="738" y="2084"/>
                      </a:lnTo>
                      <a:lnTo>
                        <a:pt x="738" y="2025"/>
                      </a:lnTo>
                      <a:lnTo>
                        <a:pt x="738" y="60"/>
                      </a:lnTo>
                      <a:lnTo>
                        <a:pt x="738" y="1"/>
                      </a:lnTo>
                      <a:lnTo>
                        <a:pt x="595" y="1"/>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48" name="Google Shape;132;p16">
                  <a:extLst>
                    <a:ext uri="{FF2B5EF4-FFF2-40B4-BE49-F238E27FC236}">
                      <a16:creationId xmlns:a16="http://schemas.microsoft.com/office/drawing/2014/main" id="{D92B2835-93B3-83DD-4519-E2125FA24C59}"/>
                    </a:ext>
                  </a:extLst>
                </p:cNvPr>
                <p:cNvSpPr/>
                <p:nvPr/>
              </p:nvSpPr>
              <p:spPr>
                <a:xfrm>
                  <a:off x="4547520" y="1838271"/>
                  <a:ext cx="22327" cy="59035"/>
                </a:xfrm>
                <a:custGeom>
                  <a:avLst/>
                  <a:gdLst/>
                  <a:ahLst/>
                  <a:cxnLst/>
                  <a:rect l="l" t="t" r="r" b="b"/>
                  <a:pathLst>
                    <a:path w="739" h="1954" extrusionOk="0">
                      <a:moveTo>
                        <a:pt x="476" y="12"/>
                      </a:moveTo>
                      <a:cubicBezTo>
                        <a:pt x="441" y="0"/>
                        <a:pt x="405" y="0"/>
                        <a:pt x="369" y="0"/>
                      </a:cubicBezTo>
                      <a:cubicBezTo>
                        <a:pt x="333" y="0"/>
                        <a:pt x="310" y="0"/>
                        <a:pt x="274" y="12"/>
                      </a:cubicBezTo>
                      <a:lnTo>
                        <a:pt x="143" y="12"/>
                      </a:lnTo>
                      <a:lnTo>
                        <a:pt x="0" y="12"/>
                      </a:lnTo>
                      <a:lnTo>
                        <a:pt x="0" y="1953"/>
                      </a:lnTo>
                      <a:lnTo>
                        <a:pt x="143" y="1953"/>
                      </a:lnTo>
                      <a:lnTo>
                        <a:pt x="298" y="1953"/>
                      </a:lnTo>
                      <a:lnTo>
                        <a:pt x="357" y="1953"/>
                      </a:lnTo>
                      <a:cubicBezTo>
                        <a:pt x="369" y="1953"/>
                        <a:pt x="369" y="1953"/>
                        <a:pt x="369" y="1953"/>
                      </a:cubicBezTo>
                      <a:cubicBezTo>
                        <a:pt x="381" y="1953"/>
                        <a:pt x="381" y="1953"/>
                        <a:pt x="393" y="1953"/>
                      </a:cubicBezTo>
                      <a:lnTo>
                        <a:pt x="441" y="1953"/>
                      </a:lnTo>
                      <a:lnTo>
                        <a:pt x="595" y="1953"/>
                      </a:lnTo>
                      <a:lnTo>
                        <a:pt x="738" y="1953"/>
                      </a:lnTo>
                      <a:lnTo>
                        <a:pt x="738" y="12"/>
                      </a:lnTo>
                      <a:lnTo>
                        <a:pt x="595" y="12"/>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49" name="Google Shape;133;p16">
                  <a:extLst>
                    <a:ext uri="{FF2B5EF4-FFF2-40B4-BE49-F238E27FC236}">
                      <a16:creationId xmlns:a16="http://schemas.microsoft.com/office/drawing/2014/main" id="{CB7C22C8-CC56-D00B-A08F-590C3F5DAEFF}"/>
                    </a:ext>
                  </a:extLst>
                </p:cNvPr>
                <p:cNvSpPr/>
                <p:nvPr/>
              </p:nvSpPr>
              <p:spPr>
                <a:xfrm>
                  <a:off x="4547520" y="1915251"/>
                  <a:ext cx="22327" cy="60455"/>
                </a:xfrm>
                <a:custGeom>
                  <a:avLst/>
                  <a:gdLst/>
                  <a:ahLst/>
                  <a:cxnLst/>
                  <a:rect l="l" t="t" r="r" b="b"/>
                  <a:pathLst>
                    <a:path w="739" h="2001" extrusionOk="0">
                      <a:moveTo>
                        <a:pt x="441" y="0"/>
                      </a:moveTo>
                      <a:lnTo>
                        <a:pt x="298" y="0"/>
                      </a:lnTo>
                      <a:lnTo>
                        <a:pt x="143" y="0"/>
                      </a:lnTo>
                      <a:lnTo>
                        <a:pt x="0" y="0"/>
                      </a:lnTo>
                      <a:lnTo>
                        <a:pt x="0" y="48"/>
                      </a:lnTo>
                      <a:lnTo>
                        <a:pt x="0" y="1929"/>
                      </a:lnTo>
                      <a:lnTo>
                        <a:pt x="143" y="1929"/>
                      </a:lnTo>
                      <a:lnTo>
                        <a:pt x="179" y="1929"/>
                      </a:lnTo>
                      <a:cubicBezTo>
                        <a:pt x="226" y="1977"/>
                        <a:pt x="298" y="2001"/>
                        <a:pt x="369" y="2001"/>
                      </a:cubicBezTo>
                      <a:cubicBezTo>
                        <a:pt x="453" y="2001"/>
                        <a:pt x="512" y="1977"/>
                        <a:pt x="572" y="1929"/>
                      </a:cubicBezTo>
                      <a:lnTo>
                        <a:pt x="595" y="1929"/>
                      </a:lnTo>
                      <a:lnTo>
                        <a:pt x="738" y="1929"/>
                      </a:lnTo>
                      <a:lnTo>
                        <a:pt x="738" y="48"/>
                      </a:lnTo>
                      <a:lnTo>
                        <a:pt x="738" y="0"/>
                      </a:lnTo>
                      <a:lnTo>
                        <a:pt x="595" y="0"/>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50" name="Google Shape;134;p16">
                  <a:extLst>
                    <a:ext uri="{FF2B5EF4-FFF2-40B4-BE49-F238E27FC236}">
                      <a16:creationId xmlns:a16="http://schemas.microsoft.com/office/drawing/2014/main" id="{E50A3B3C-C914-9396-A7D0-5D2E86E4927C}"/>
                    </a:ext>
                  </a:extLst>
                </p:cNvPr>
                <p:cNvSpPr/>
                <p:nvPr/>
              </p:nvSpPr>
              <p:spPr>
                <a:xfrm>
                  <a:off x="4547520" y="1995101"/>
                  <a:ext cx="22327" cy="59398"/>
                </a:xfrm>
                <a:custGeom>
                  <a:avLst/>
                  <a:gdLst/>
                  <a:ahLst/>
                  <a:cxnLst/>
                  <a:rect l="l" t="t" r="r" b="b"/>
                  <a:pathLst>
                    <a:path w="739" h="1966" extrusionOk="0">
                      <a:moveTo>
                        <a:pt x="512" y="36"/>
                      </a:moveTo>
                      <a:cubicBezTo>
                        <a:pt x="476" y="13"/>
                        <a:pt x="429" y="1"/>
                        <a:pt x="369" y="1"/>
                      </a:cubicBezTo>
                      <a:cubicBezTo>
                        <a:pt x="322" y="1"/>
                        <a:pt x="274" y="13"/>
                        <a:pt x="238" y="36"/>
                      </a:cubicBezTo>
                      <a:lnTo>
                        <a:pt x="143" y="36"/>
                      </a:lnTo>
                      <a:lnTo>
                        <a:pt x="0" y="36"/>
                      </a:lnTo>
                      <a:lnTo>
                        <a:pt x="0" y="1953"/>
                      </a:lnTo>
                      <a:lnTo>
                        <a:pt x="0" y="1965"/>
                      </a:lnTo>
                      <a:lnTo>
                        <a:pt x="143" y="1965"/>
                      </a:lnTo>
                      <a:lnTo>
                        <a:pt x="298" y="1965"/>
                      </a:lnTo>
                      <a:lnTo>
                        <a:pt x="441" y="1965"/>
                      </a:lnTo>
                      <a:lnTo>
                        <a:pt x="595" y="1965"/>
                      </a:lnTo>
                      <a:lnTo>
                        <a:pt x="738" y="1965"/>
                      </a:lnTo>
                      <a:lnTo>
                        <a:pt x="738" y="1953"/>
                      </a:lnTo>
                      <a:lnTo>
                        <a:pt x="738" y="36"/>
                      </a:lnTo>
                      <a:lnTo>
                        <a:pt x="595" y="36"/>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51" name="Google Shape;135;p16">
                  <a:extLst>
                    <a:ext uri="{FF2B5EF4-FFF2-40B4-BE49-F238E27FC236}">
                      <a16:creationId xmlns:a16="http://schemas.microsoft.com/office/drawing/2014/main" id="{33D83608-BA75-A0AC-F0C2-B6E2FEAD0B11}"/>
                    </a:ext>
                  </a:extLst>
                </p:cNvPr>
                <p:cNvSpPr/>
                <p:nvPr/>
              </p:nvSpPr>
              <p:spPr>
                <a:xfrm>
                  <a:off x="4547520" y="2072443"/>
                  <a:ext cx="22690" cy="60093"/>
                </a:xfrm>
                <a:custGeom>
                  <a:avLst/>
                  <a:gdLst/>
                  <a:ahLst/>
                  <a:cxnLst/>
                  <a:rect l="l" t="t" r="r" b="b"/>
                  <a:pathLst>
                    <a:path w="751" h="1989" extrusionOk="0">
                      <a:moveTo>
                        <a:pt x="441" y="0"/>
                      </a:moveTo>
                      <a:lnTo>
                        <a:pt x="298" y="0"/>
                      </a:lnTo>
                      <a:lnTo>
                        <a:pt x="143" y="0"/>
                      </a:lnTo>
                      <a:lnTo>
                        <a:pt x="0" y="0"/>
                      </a:lnTo>
                      <a:lnTo>
                        <a:pt x="0" y="36"/>
                      </a:lnTo>
                      <a:lnTo>
                        <a:pt x="0" y="1941"/>
                      </a:lnTo>
                      <a:lnTo>
                        <a:pt x="143" y="1941"/>
                      </a:lnTo>
                      <a:lnTo>
                        <a:pt x="202" y="1941"/>
                      </a:lnTo>
                      <a:cubicBezTo>
                        <a:pt x="250" y="1965"/>
                        <a:pt x="310" y="1989"/>
                        <a:pt x="369" y="1989"/>
                      </a:cubicBezTo>
                      <a:cubicBezTo>
                        <a:pt x="441" y="1989"/>
                        <a:pt x="500" y="1965"/>
                        <a:pt x="548" y="1941"/>
                      </a:cubicBezTo>
                      <a:lnTo>
                        <a:pt x="595" y="1941"/>
                      </a:lnTo>
                      <a:lnTo>
                        <a:pt x="750" y="1941"/>
                      </a:lnTo>
                      <a:lnTo>
                        <a:pt x="750" y="36"/>
                      </a:lnTo>
                      <a:lnTo>
                        <a:pt x="750" y="0"/>
                      </a:lnTo>
                      <a:lnTo>
                        <a:pt x="595" y="0"/>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grpSp>
          <p:sp>
            <p:nvSpPr>
              <p:cNvPr id="30" name="Google Shape;136;p16">
                <a:extLst>
                  <a:ext uri="{FF2B5EF4-FFF2-40B4-BE49-F238E27FC236}">
                    <a16:creationId xmlns:a16="http://schemas.microsoft.com/office/drawing/2014/main" id="{B0FC51CF-484E-02CF-3AE9-690338440F1E}"/>
                  </a:ext>
                </a:extLst>
              </p:cNvPr>
              <p:cNvSpPr/>
              <p:nvPr/>
            </p:nvSpPr>
            <p:spPr>
              <a:xfrm>
                <a:off x="4533643" y="2163441"/>
                <a:ext cx="95713" cy="95713"/>
              </a:xfrm>
              <a:custGeom>
                <a:avLst/>
                <a:gdLst/>
                <a:ahLst/>
                <a:cxnLst/>
                <a:rect l="l" t="t" r="r" b="b"/>
                <a:pathLst>
                  <a:path w="3168" h="3168" extrusionOk="0">
                    <a:moveTo>
                      <a:pt x="3168" y="1584"/>
                    </a:moveTo>
                    <a:cubicBezTo>
                      <a:pt x="3168" y="2465"/>
                      <a:pt x="2465" y="3168"/>
                      <a:pt x="1584" y="3168"/>
                    </a:cubicBezTo>
                    <a:cubicBezTo>
                      <a:pt x="715" y="3168"/>
                      <a:pt x="1" y="2465"/>
                      <a:pt x="1" y="1584"/>
                    </a:cubicBezTo>
                    <a:cubicBezTo>
                      <a:pt x="1" y="715"/>
                      <a:pt x="715" y="1"/>
                      <a:pt x="1584" y="1"/>
                    </a:cubicBezTo>
                    <a:cubicBezTo>
                      <a:pt x="2465" y="1"/>
                      <a:pt x="3168" y="715"/>
                      <a:pt x="3168" y="1584"/>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31" name="Google Shape;137;p16">
                <a:extLst>
                  <a:ext uri="{FF2B5EF4-FFF2-40B4-BE49-F238E27FC236}">
                    <a16:creationId xmlns:a16="http://schemas.microsoft.com/office/drawing/2014/main" id="{394795C2-894F-EB8A-AF5C-770A1625E94F}"/>
                  </a:ext>
                </a:extLst>
              </p:cNvPr>
              <p:cNvSpPr/>
              <p:nvPr/>
            </p:nvSpPr>
            <p:spPr>
              <a:xfrm>
                <a:off x="4252516" y="680375"/>
                <a:ext cx="657968" cy="747518"/>
              </a:xfrm>
              <a:custGeom>
                <a:avLst/>
                <a:gdLst/>
                <a:ahLst/>
                <a:cxnLst/>
                <a:rect l="l" t="t" r="r" b="b"/>
                <a:pathLst>
                  <a:path w="21778" h="24742" extrusionOk="0">
                    <a:moveTo>
                      <a:pt x="20837" y="5537"/>
                    </a:moveTo>
                    <a:lnTo>
                      <a:pt x="11836" y="334"/>
                    </a:lnTo>
                    <a:cubicBezTo>
                      <a:pt x="11252" y="0"/>
                      <a:pt x="10526" y="0"/>
                      <a:pt x="9943" y="334"/>
                    </a:cubicBezTo>
                    <a:lnTo>
                      <a:pt x="941" y="5537"/>
                    </a:lnTo>
                    <a:cubicBezTo>
                      <a:pt x="358" y="5882"/>
                      <a:pt x="1" y="6501"/>
                      <a:pt x="1" y="7168"/>
                    </a:cubicBezTo>
                    <a:lnTo>
                      <a:pt x="1" y="17574"/>
                    </a:lnTo>
                    <a:cubicBezTo>
                      <a:pt x="1" y="18253"/>
                      <a:pt x="358" y="18872"/>
                      <a:pt x="941" y="19205"/>
                    </a:cubicBezTo>
                    <a:lnTo>
                      <a:pt x="9943" y="24408"/>
                    </a:lnTo>
                    <a:cubicBezTo>
                      <a:pt x="10526" y="24741"/>
                      <a:pt x="11252" y="24741"/>
                      <a:pt x="11836" y="24408"/>
                    </a:cubicBezTo>
                    <a:lnTo>
                      <a:pt x="20837" y="19205"/>
                    </a:lnTo>
                    <a:cubicBezTo>
                      <a:pt x="21420" y="18872"/>
                      <a:pt x="21777" y="18253"/>
                      <a:pt x="21777" y="17574"/>
                    </a:cubicBezTo>
                    <a:lnTo>
                      <a:pt x="21777" y="7168"/>
                    </a:lnTo>
                    <a:cubicBezTo>
                      <a:pt x="21777" y="6501"/>
                      <a:pt x="21420" y="5882"/>
                      <a:pt x="20837" y="5537"/>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32" name="Google Shape;138;p16">
                <a:extLst>
                  <a:ext uri="{FF2B5EF4-FFF2-40B4-BE49-F238E27FC236}">
                    <a16:creationId xmlns:a16="http://schemas.microsoft.com/office/drawing/2014/main" id="{8884BA48-B2CC-E175-A179-F04D8B4B6A11}"/>
                  </a:ext>
                </a:extLst>
              </p:cNvPr>
              <p:cNvSpPr/>
              <p:nvPr/>
            </p:nvSpPr>
            <p:spPr>
              <a:xfrm>
                <a:off x="4320509" y="759862"/>
                <a:ext cx="521981" cy="588630"/>
              </a:xfrm>
              <a:custGeom>
                <a:avLst/>
                <a:gdLst/>
                <a:ahLst/>
                <a:cxnLst/>
                <a:rect l="l" t="t" r="r" b="b"/>
                <a:pathLst>
                  <a:path w="17277" h="19483" extrusionOk="0">
                    <a:moveTo>
                      <a:pt x="8638" y="1"/>
                    </a:moveTo>
                    <a:cubicBezTo>
                      <a:pt x="8373" y="1"/>
                      <a:pt x="8108" y="72"/>
                      <a:pt x="7870" y="215"/>
                    </a:cubicBezTo>
                    <a:lnTo>
                      <a:pt x="762" y="4311"/>
                    </a:lnTo>
                    <a:cubicBezTo>
                      <a:pt x="286" y="4585"/>
                      <a:pt x="0" y="5096"/>
                      <a:pt x="0" y="5644"/>
                    </a:cubicBezTo>
                    <a:lnTo>
                      <a:pt x="0" y="13836"/>
                    </a:lnTo>
                    <a:cubicBezTo>
                      <a:pt x="0" y="14395"/>
                      <a:pt x="286" y="14895"/>
                      <a:pt x="762" y="15181"/>
                    </a:cubicBezTo>
                    <a:lnTo>
                      <a:pt x="7870" y="19277"/>
                    </a:lnTo>
                    <a:cubicBezTo>
                      <a:pt x="8108" y="19414"/>
                      <a:pt x="8373" y="19482"/>
                      <a:pt x="8638" y="19482"/>
                    </a:cubicBezTo>
                    <a:cubicBezTo>
                      <a:pt x="8903" y="19482"/>
                      <a:pt x="9168" y="19414"/>
                      <a:pt x="9406" y="19277"/>
                    </a:cubicBezTo>
                    <a:lnTo>
                      <a:pt x="16502" y="15181"/>
                    </a:lnTo>
                    <a:cubicBezTo>
                      <a:pt x="16978" y="14895"/>
                      <a:pt x="17276" y="14395"/>
                      <a:pt x="17276" y="13836"/>
                    </a:cubicBezTo>
                    <a:lnTo>
                      <a:pt x="17276" y="5644"/>
                    </a:lnTo>
                    <a:cubicBezTo>
                      <a:pt x="17276" y="5096"/>
                      <a:pt x="16978" y="4585"/>
                      <a:pt x="16502" y="4311"/>
                    </a:cubicBezTo>
                    <a:lnTo>
                      <a:pt x="9406" y="215"/>
                    </a:lnTo>
                    <a:cubicBezTo>
                      <a:pt x="9168" y="72"/>
                      <a:pt x="8903" y="1"/>
                      <a:pt x="8638" y="1"/>
                    </a:cubicBezTo>
                    <a:close/>
                  </a:path>
                </a:pathLst>
              </a:custGeom>
              <a:solidFill>
                <a:srgbClr val="FFFFFF"/>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grpSp>
            <p:nvGrpSpPr>
              <p:cNvPr id="33" name="Google Shape;139;p16">
                <a:extLst>
                  <a:ext uri="{FF2B5EF4-FFF2-40B4-BE49-F238E27FC236}">
                    <a16:creationId xmlns:a16="http://schemas.microsoft.com/office/drawing/2014/main" id="{624A5C44-885A-5010-94FE-9A1912E33273}"/>
                  </a:ext>
                </a:extLst>
              </p:cNvPr>
              <p:cNvGrpSpPr/>
              <p:nvPr/>
            </p:nvGrpSpPr>
            <p:grpSpPr>
              <a:xfrm>
                <a:off x="4444610" y="882159"/>
                <a:ext cx="273780" cy="327013"/>
                <a:chOff x="4421985" y="882159"/>
                <a:chExt cx="273780" cy="327013"/>
              </a:xfrm>
            </p:grpSpPr>
            <p:sp>
              <p:nvSpPr>
                <p:cNvPr id="35" name="Google Shape;140;p16">
                  <a:extLst>
                    <a:ext uri="{FF2B5EF4-FFF2-40B4-BE49-F238E27FC236}">
                      <a16:creationId xmlns:a16="http://schemas.microsoft.com/office/drawing/2014/main" id="{F30700D3-E979-E7AA-F6A1-A68CB9DA5A02}"/>
                    </a:ext>
                  </a:extLst>
                </p:cNvPr>
                <p:cNvSpPr/>
                <p:nvPr/>
              </p:nvSpPr>
              <p:spPr>
                <a:xfrm>
                  <a:off x="4474688" y="952674"/>
                  <a:ext cx="168374" cy="193541"/>
                </a:xfrm>
                <a:custGeom>
                  <a:avLst/>
                  <a:gdLst/>
                  <a:ahLst/>
                  <a:cxnLst/>
                  <a:rect l="l" t="t" r="r" b="b"/>
                  <a:pathLst>
                    <a:path w="5573" h="6406" extrusionOk="0">
                      <a:moveTo>
                        <a:pt x="2786" y="0"/>
                      </a:moveTo>
                      <a:cubicBezTo>
                        <a:pt x="1262" y="0"/>
                        <a:pt x="0" y="1251"/>
                        <a:pt x="0" y="2786"/>
                      </a:cubicBezTo>
                      <a:cubicBezTo>
                        <a:pt x="0" y="3584"/>
                        <a:pt x="357" y="4358"/>
                        <a:pt x="941" y="4870"/>
                      </a:cubicBezTo>
                      <a:cubicBezTo>
                        <a:pt x="1381" y="5311"/>
                        <a:pt x="1345" y="6251"/>
                        <a:pt x="1334" y="6263"/>
                      </a:cubicBezTo>
                      <a:cubicBezTo>
                        <a:pt x="1334" y="6311"/>
                        <a:pt x="1345" y="6334"/>
                        <a:pt x="1381" y="6370"/>
                      </a:cubicBezTo>
                      <a:cubicBezTo>
                        <a:pt x="1417" y="6406"/>
                        <a:pt x="1464" y="6406"/>
                        <a:pt x="1512" y="6406"/>
                      </a:cubicBezTo>
                      <a:lnTo>
                        <a:pt x="4060" y="6406"/>
                      </a:lnTo>
                      <a:cubicBezTo>
                        <a:pt x="4108" y="6406"/>
                        <a:pt x="4143" y="6406"/>
                        <a:pt x="4179" y="6370"/>
                      </a:cubicBezTo>
                      <a:cubicBezTo>
                        <a:pt x="4203" y="6346"/>
                        <a:pt x="4227" y="6311"/>
                        <a:pt x="4227" y="6251"/>
                      </a:cubicBezTo>
                      <a:cubicBezTo>
                        <a:pt x="4227" y="6239"/>
                        <a:pt x="4179" y="5311"/>
                        <a:pt x="4620" y="4870"/>
                      </a:cubicBezTo>
                      <a:cubicBezTo>
                        <a:pt x="4632" y="4858"/>
                        <a:pt x="4643" y="4846"/>
                        <a:pt x="4643" y="4846"/>
                      </a:cubicBezTo>
                      <a:cubicBezTo>
                        <a:pt x="5227" y="4310"/>
                        <a:pt x="5572" y="3560"/>
                        <a:pt x="5572" y="2786"/>
                      </a:cubicBezTo>
                      <a:cubicBezTo>
                        <a:pt x="5572" y="1251"/>
                        <a:pt x="4322" y="0"/>
                        <a:pt x="2786" y="0"/>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36" name="Google Shape;141;p16">
                  <a:extLst>
                    <a:ext uri="{FF2B5EF4-FFF2-40B4-BE49-F238E27FC236}">
                      <a16:creationId xmlns:a16="http://schemas.microsoft.com/office/drawing/2014/main" id="{510BB1F4-30FB-C174-3111-7238CEBDBCEA}"/>
                    </a:ext>
                  </a:extLst>
                </p:cNvPr>
                <p:cNvSpPr/>
                <p:nvPr/>
              </p:nvSpPr>
              <p:spPr>
                <a:xfrm>
                  <a:off x="4512634" y="1155183"/>
                  <a:ext cx="92480" cy="22690"/>
                </a:xfrm>
                <a:custGeom>
                  <a:avLst/>
                  <a:gdLst/>
                  <a:ahLst/>
                  <a:cxnLst/>
                  <a:rect l="l" t="t" r="r" b="b"/>
                  <a:pathLst>
                    <a:path w="3061" h="751" extrusionOk="0">
                      <a:moveTo>
                        <a:pt x="2643" y="1"/>
                      </a:moveTo>
                      <a:lnTo>
                        <a:pt x="417" y="1"/>
                      </a:lnTo>
                      <a:cubicBezTo>
                        <a:pt x="191" y="1"/>
                        <a:pt x="0" y="143"/>
                        <a:pt x="0" y="370"/>
                      </a:cubicBezTo>
                      <a:cubicBezTo>
                        <a:pt x="0" y="608"/>
                        <a:pt x="191" y="751"/>
                        <a:pt x="417" y="751"/>
                      </a:cubicBezTo>
                      <a:lnTo>
                        <a:pt x="2631" y="751"/>
                      </a:lnTo>
                      <a:cubicBezTo>
                        <a:pt x="2870" y="751"/>
                        <a:pt x="3060" y="608"/>
                        <a:pt x="3060" y="370"/>
                      </a:cubicBezTo>
                      <a:cubicBezTo>
                        <a:pt x="3060" y="143"/>
                        <a:pt x="2870" y="1"/>
                        <a:pt x="2643" y="1"/>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37" name="Google Shape;142;p16">
                  <a:extLst>
                    <a:ext uri="{FF2B5EF4-FFF2-40B4-BE49-F238E27FC236}">
                      <a16:creationId xmlns:a16="http://schemas.microsoft.com/office/drawing/2014/main" id="{7B6BDD6C-1CBA-F071-EC95-55B4EF3F4A97}"/>
                    </a:ext>
                  </a:extLst>
                </p:cNvPr>
                <p:cNvSpPr/>
                <p:nvPr/>
              </p:nvSpPr>
              <p:spPr>
                <a:xfrm>
                  <a:off x="4522710" y="1186845"/>
                  <a:ext cx="72329" cy="22327"/>
                </a:xfrm>
                <a:custGeom>
                  <a:avLst/>
                  <a:gdLst/>
                  <a:ahLst/>
                  <a:cxnLst/>
                  <a:rect l="l" t="t" r="r" b="b"/>
                  <a:pathLst>
                    <a:path w="2394" h="739" extrusionOk="0">
                      <a:moveTo>
                        <a:pt x="1976" y="0"/>
                      </a:moveTo>
                      <a:lnTo>
                        <a:pt x="417" y="0"/>
                      </a:lnTo>
                      <a:cubicBezTo>
                        <a:pt x="191" y="0"/>
                        <a:pt x="0" y="131"/>
                        <a:pt x="0" y="369"/>
                      </a:cubicBezTo>
                      <a:cubicBezTo>
                        <a:pt x="0" y="596"/>
                        <a:pt x="191" y="739"/>
                        <a:pt x="417" y="739"/>
                      </a:cubicBezTo>
                      <a:lnTo>
                        <a:pt x="1976" y="739"/>
                      </a:lnTo>
                      <a:cubicBezTo>
                        <a:pt x="2203" y="739"/>
                        <a:pt x="2393" y="596"/>
                        <a:pt x="2393" y="369"/>
                      </a:cubicBezTo>
                      <a:cubicBezTo>
                        <a:pt x="2393" y="131"/>
                        <a:pt x="2203" y="0"/>
                        <a:pt x="1976" y="0"/>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grpSp>
              <p:nvGrpSpPr>
                <p:cNvPr id="38" name="Google Shape;143;p16">
                  <a:extLst>
                    <a:ext uri="{FF2B5EF4-FFF2-40B4-BE49-F238E27FC236}">
                      <a16:creationId xmlns:a16="http://schemas.microsoft.com/office/drawing/2014/main" id="{81F725A0-1ADE-9B24-BB6F-BD6D2BB75416}"/>
                    </a:ext>
                  </a:extLst>
                </p:cNvPr>
                <p:cNvGrpSpPr/>
                <p:nvPr/>
              </p:nvGrpSpPr>
              <p:grpSpPr>
                <a:xfrm>
                  <a:off x="4421985" y="882159"/>
                  <a:ext cx="273780" cy="105078"/>
                  <a:chOff x="4498160" y="882159"/>
                  <a:chExt cx="273780" cy="105078"/>
                </a:xfrm>
              </p:grpSpPr>
              <p:sp>
                <p:nvSpPr>
                  <p:cNvPr id="39" name="Google Shape;144;p16">
                    <a:extLst>
                      <a:ext uri="{FF2B5EF4-FFF2-40B4-BE49-F238E27FC236}">
                        <a16:creationId xmlns:a16="http://schemas.microsoft.com/office/drawing/2014/main" id="{39BBEB96-5F01-3E23-BD5C-D3C20C96537E}"/>
                      </a:ext>
                    </a:extLst>
                  </p:cNvPr>
                  <p:cNvSpPr/>
                  <p:nvPr/>
                </p:nvSpPr>
                <p:spPr>
                  <a:xfrm>
                    <a:off x="4628010" y="882159"/>
                    <a:ext cx="13716" cy="45349"/>
                  </a:xfrm>
                  <a:custGeom>
                    <a:avLst/>
                    <a:gdLst/>
                    <a:ahLst/>
                    <a:cxnLst/>
                    <a:rect l="l" t="t" r="r" b="b"/>
                    <a:pathLst>
                      <a:path w="454" h="1501" extrusionOk="0">
                        <a:moveTo>
                          <a:pt x="227" y="1501"/>
                        </a:moveTo>
                        <a:cubicBezTo>
                          <a:pt x="334" y="1501"/>
                          <a:pt x="453" y="1429"/>
                          <a:pt x="453" y="1334"/>
                        </a:cubicBezTo>
                        <a:lnTo>
                          <a:pt x="453" y="167"/>
                        </a:lnTo>
                        <a:cubicBezTo>
                          <a:pt x="453" y="84"/>
                          <a:pt x="322" y="1"/>
                          <a:pt x="227" y="1"/>
                        </a:cubicBezTo>
                        <a:cubicBezTo>
                          <a:pt x="144" y="1"/>
                          <a:pt x="1" y="84"/>
                          <a:pt x="1" y="167"/>
                        </a:cubicBezTo>
                        <a:lnTo>
                          <a:pt x="1" y="1334"/>
                        </a:lnTo>
                        <a:cubicBezTo>
                          <a:pt x="1" y="1429"/>
                          <a:pt x="144" y="1501"/>
                          <a:pt x="227" y="1501"/>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40" name="Google Shape;145;p16">
                    <a:extLst>
                      <a:ext uri="{FF2B5EF4-FFF2-40B4-BE49-F238E27FC236}">
                        <a16:creationId xmlns:a16="http://schemas.microsoft.com/office/drawing/2014/main" id="{E3681D03-728D-37C2-6740-C4A84A010F41}"/>
                      </a:ext>
                    </a:extLst>
                  </p:cNvPr>
                  <p:cNvSpPr/>
                  <p:nvPr/>
                </p:nvSpPr>
                <p:spPr>
                  <a:xfrm>
                    <a:off x="4692421" y="906268"/>
                    <a:ext cx="31300" cy="40303"/>
                  </a:xfrm>
                  <a:custGeom>
                    <a:avLst/>
                    <a:gdLst/>
                    <a:ahLst/>
                    <a:cxnLst/>
                    <a:rect l="l" t="t" r="r" b="b"/>
                    <a:pathLst>
                      <a:path w="1036" h="1334" extrusionOk="0">
                        <a:moveTo>
                          <a:pt x="929" y="60"/>
                        </a:moveTo>
                        <a:cubicBezTo>
                          <a:pt x="846" y="0"/>
                          <a:pt x="750" y="36"/>
                          <a:pt x="703" y="108"/>
                        </a:cubicBezTo>
                        <a:lnTo>
                          <a:pt x="60" y="1060"/>
                        </a:lnTo>
                        <a:cubicBezTo>
                          <a:pt x="0" y="1143"/>
                          <a:pt x="24" y="1251"/>
                          <a:pt x="95" y="1310"/>
                        </a:cubicBezTo>
                        <a:cubicBezTo>
                          <a:pt x="131" y="1322"/>
                          <a:pt x="155" y="1334"/>
                          <a:pt x="191" y="1334"/>
                        </a:cubicBezTo>
                        <a:cubicBezTo>
                          <a:pt x="250" y="1334"/>
                          <a:pt x="298" y="1310"/>
                          <a:pt x="334" y="1251"/>
                        </a:cubicBezTo>
                        <a:lnTo>
                          <a:pt x="976" y="298"/>
                        </a:lnTo>
                        <a:cubicBezTo>
                          <a:pt x="1036" y="227"/>
                          <a:pt x="1012" y="120"/>
                          <a:pt x="929" y="60"/>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41" name="Google Shape;146;p16">
                    <a:extLst>
                      <a:ext uri="{FF2B5EF4-FFF2-40B4-BE49-F238E27FC236}">
                        <a16:creationId xmlns:a16="http://schemas.microsoft.com/office/drawing/2014/main" id="{B9F44A08-5B03-E19C-65B0-B83E77DE0E99}"/>
                      </a:ext>
                    </a:extLst>
                  </p:cNvPr>
                  <p:cNvSpPr/>
                  <p:nvPr/>
                </p:nvSpPr>
                <p:spPr>
                  <a:xfrm>
                    <a:off x="4548885" y="904818"/>
                    <a:ext cx="30605" cy="40696"/>
                  </a:xfrm>
                  <a:custGeom>
                    <a:avLst/>
                    <a:gdLst/>
                    <a:ahLst/>
                    <a:cxnLst/>
                    <a:rect l="l" t="t" r="r" b="b"/>
                    <a:pathLst>
                      <a:path w="1013" h="1347" extrusionOk="0">
                        <a:moveTo>
                          <a:pt x="822" y="1346"/>
                        </a:moveTo>
                        <a:cubicBezTo>
                          <a:pt x="846" y="1346"/>
                          <a:pt x="882" y="1334"/>
                          <a:pt x="905" y="1311"/>
                        </a:cubicBezTo>
                        <a:cubicBezTo>
                          <a:pt x="989" y="1263"/>
                          <a:pt x="1013" y="1156"/>
                          <a:pt x="953" y="1072"/>
                        </a:cubicBezTo>
                        <a:lnTo>
                          <a:pt x="334" y="108"/>
                        </a:lnTo>
                        <a:cubicBezTo>
                          <a:pt x="286" y="25"/>
                          <a:pt x="179" y="1"/>
                          <a:pt x="96" y="48"/>
                        </a:cubicBezTo>
                        <a:cubicBezTo>
                          <a:pt x="12" y="108"/>
                          <a:pt x="1" y="215"/>
                          <a:pt x="48" y="298"/>
                        </a:cubicBezTo>
                        <a:lnTo>
                          <a:pt x="667" y="1263"/>
                        </a:lnTo>
                        <a:cubicBezTo>
                          <a:pt x="703" y="1322"/>
                          <a:pt x="763" y="1346"/>
                          <a:pt x="822" y="1346"/>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42" name="Google Shape;147;p16">
                    <a:extLst>
                      <a:ext uri="{FF2B5EF4-FFF2-40B4-BE49-F238E27FC236}">
                        <a16:creationId xmlns:a16="http://schemas.microsoft.com/office/drawing/2014/main" id="{0BE98ED1-6C09-E207-E864-198787B957FB}"/>
                      </a:ext>
                    </a:extLst>
                  </p:cNvPr>
                  <p:cNvSpPr/>
                  <p:nvPr/>
                </p:nvSpPr>
                <p:spPr>
                  <a:xfrm>
                    <a:off x="4498160" y="959502"/>
                    <a:ext cx="42116" cy="27735"/>
                  </a:xfrm>
                  <a:custGeom>
                    <a:avLst/>
                    <a:gdLst/>
                    <a:ahLst/>
                    <a:cxnLst/>
                    <a:rect l="l" t="t" r="r" b="b"/>
                    <a:pathLst>
                      <a:path w="1394" h="918" extrusionOk="0">
                        <a:moveTo>
                          <a:pt x="1287" y="596"/>
                        </a:moveTo>
                        <a:lnTo>
                          <a:pt x="275" y="48"/>
                        </a:lnTo>
                        <a:cubicBezTo>
                          <a:pt x="191" y="1"/>
                          <a:pt x="84" y="36"/>
                          <a:pt x="48" y="120"/>
                        </a:cubicBezTo>
                        <a:cubicBezTo>
                          <a:pt x="1" y="191"/>
                          <a:pt x="25" y="310"/>
                          <a:pt x="120" y="346"/>
                        </a:cubicBezTo>
                        <a:lnTo>
                          <a:pt x="1132" y="894"/>
                        </a:lnTo>
                        <a:cubicBezTo>
                          <a:pt x="1156" y="905"/>
                          <a:pt x="1180" y="917"/>
                          <a:pt x="1203" y="917"/>
                        </a:cubicBezTo>
                        <a:cubicBezTo>
                          <a:pt x="1263" y="917"/>
                          <a:pt x="1322" y="882"/>
                          <a:pt x="1358" y="822"/>
                        </a:cubicBezTo>
                        <a:cubicBezTo>
                          <a:pt x="1394" y="751"/>
                          <a:pt x="1370" y="632"/>
                          <a:pt x="1287" y="596"/>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43" name="Google Shape;148;p16">
                    <a:extLst>
                      <a:ext uri="{FF2B5EF4-FFF2-40B4-BE49-F238E27FC236}">
                        <a16:creationId xmlns:a16="http://schemas.microsoft.com/office/drawing/2014/main" id="{A43887D0-C1D8-07A2-8B7E-688E3B1CF7F0}"/>
                      </a:ext>
                    </a:extLst>
                  </p:cNvPr>
                  <p:cNvSpPr/>
                  <p:nvPr/>
                </p:nvSpPr>
                <p:spPr>
                  <a:xfrm>
                    <a:off x="4729461" y="959502"/>
                    <a:ext cx="42479" cy="27735"/>
                  </a:xfrm>
                  <a:custGeom>
                    <a:avLst/>
                    <a:gdLst/>
                    <a:ahLst/>
                    <a:cxnLst/>
                    <a:rect l="l" t="t" r="r" b="b"/>
                    <a:pathLst>
                      <a:path w="1406" h="918" extrusionOk="0">
                        <a:moveTo>
                          <a:pt x="1370" y="120"/>
                        </a:moveTo>
                        <a:cubicBezTo>
                          <a:pt x="1322" y="36"/>
                          <a:pt x="1215" y="1"/>
                          <a:pt x="1132" y="48"/>
                        </a:cubicBezTo>
                        <a:lnTo>
                          <a:pt x="120" y="596"/>
                        </a:lnTo>
                        <a:cubicBezTo>
                          <a:pt x="36" y="632"/>
                          <a:pt x="1" y="751"/>
                          <a:pt x="48" y="822"/>
                        </a:cubicBezTo>
                        <a:cubicBezTo>
                          <a:pt x="72" y="882"/>
                          <a:pt x="131" y="917"/>
                          <a:pt x="191" y="917"/>
                        </a:cubicBezTo>
                        <a:cubicBezTo>
                          <a:pt x="227" y="917"/>
                          <a:pt x="251" y="905"/>
                          <a:pt x="274" y="894"/>
                        </a:cubicBezTo>
                        <a:lnTo>
                          <a:pt x="1298" y="346"/>
                        </a:lnTo>
                        <a:cubicBezTo>
                          <a:pt x="1382" y="310"/>
                          <a:pt x="1405" y="191"/>
                          <a:pt x="1370" y="120"/>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grpSp>
          </p:grpSp>
          <p:sp>
            <p:nvSpPr>
              <p:cNvPr id="34" name="Google Shape;149;p16">
                <a:extLst>
                  <a:ext uri="{FF2B5EF4-FFF2-40B4-BE49-F238E27FC236}">
                    <a16:creationId xmlns:a16="http://schemas.microsoft.com/office/drawing/2014/main" id="{77531719-9352-2B3D-4F90-097D396B71D0}"/>
                  </a:ext>
                </a:extLst>
              </p:cNvPr>
              <p:cNvSpPr txBox="1"/>
              <p:nvPr/>
            </p:nvSpPr>
            <p:spPr>
              <a:xfrm>
                <a:off x="3639200" y="2906750"/>
                <a:ext cx="1884600" cy="429600"/>
              </a:xfrm>
              <a:prstGeom prst="rect">
                <a:avLst/>
              </a:prstGeom>
              <a:no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ctr" rtl="0">
                  <a:spcBef>
                    <a:spcPts val="0"/>
                  </a:spcBef>
                  <a:spcAft>
                    <a:spcPts val="0"/>
                  </a:spcAft>
                  <a:buNone/>
                </a:pPr>
                <a:r>
                  <a:rPr lang="en" sz="200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PI iesniegšana</a:t>
                </a:r>
                <a:endParaRPr sz="200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endParaRPr>
              </a:p>
            </p:txBody>
          </p:sp>
        </p:grpSp>
        <p:grpSp>
          <p:nvGrpSpPr>
            <p:cNvPr id="10" name="Google Shape;106;p16">
              <a:extLst>
                <a:ext uri="{FF2B5EF4-FFF2-40B4-BE49-F238E27FC236}">
                  <a16:creationId xmlns:a16="http://schemas.microsoft.com/office/drawing/2014/main" id="{89E7C190-8DE2-2FE3-9801-437CF3C44393}"/>
                </a:ext>
              </a:extLst>
            </p:cNvPr>
            <p:cNvGrpSpPr/>
            <p:nvPr/>
          </p:nvGrpSpPr>
          <p:grpSpPr>
            <a:xfrm>
              <a:off x="8937524" y="1905237"/>
              <a:ext cx="1884600" cy="2613355"/>
              <a:chOff x="6172300" y="682883"/>
              <a:chExt cx="1884600" cy="2613355"/>
            </a:xfrm>
          </p:grpSpPr>
          <p:sp>
            <p:nvSpPr>
              <p:cNvPr id="11" name="Google Shape;107;p16">
                <a:extLst>
                  <a:ext uri="{FF2B5EF4-FFF2-40B4-BE49-F238E27FC236}">
                    <a16:creationId xmlns:a16="http://schemas.microsoft.com/office/drawing/2014/main" id="{E1CFFC22-93D1-28AC-DD7C-C8D512A9A641}"/>
                  </a:ext>
                </a:extLst>
              </p:cNvPr>
              <p:cNvSpPr/>
              <p:nvPr/>
            </p:nvSpPr>
            <p:spPr>
              <a:xfrm>
                <a:off x="6337079" y="2352494"/>
                <a:ext cx="1573162" cy="450730"/>
              </a:xfrm>
              <a:custGeom>
                <a:avLst/>
                <a:gdLst/>
                <a:ahLst/>
                <a:cxnLst/>
                <a:rect l="l" t="t" r="r" b="b"/>
                <a:pathLst>
                  <a:path w="39244" h="12717" extrusionOk="0">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ctr" rtl="0">
                  <a:spcBef>
                    <a:spcPts val="0"/>
                  </a:spcBef>
                  <a:spcAft>
                    <a:spcPts val="0"/>
                  </a:spcAft>
                  <a:buNone/>
                </a:pPr>
                <a:r>
                  <a:rPr lang="en" sz="20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27.05.2025.</a:t>
                </a:r>
                <a:endParaRPr sz="20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endParaRPr>
              </a:p>
            </p:txBody>
          </p:sp>
          <p:grpSp>
            <p:nvGrpSpPr>
              <p:cNvPr id="12" name="Google Shape;108;p16">
                <a:extLst>
                  <a:ext uri="{FF2B5EF4-FFF2-40B4-BE49-F238E27FC236}">
                    <a16:creationId xmlns:a16="http://schemas.microsoft.com/office/drawing/2014/main" id="{3D77C386-244F-1707-75F4-ADC751E52342}"/>
                  </a:ext>
                </a:extLst>
              </p:cNvPr>
              <p:cNvGrpSpPr/>
              <p:nvPr/>
            </p:nvGrpSpPr>
            <p:grpSpPr>
              <a:xfrm>
                <a:off x="7100970" y="1523888"/>
                <a:ext cx="22690" cy="608648"/>
                <a:chOff x="7100970" y="1523888"/>
                <a:chExt cx="22690" cy="608648"/>
              </a:xfrm>
            </p:grpSpPr>
            <p:sp>
              <p:nvSpPr>
                <p:cNvPr id="18" name="Google Shape;109;p16">
                  <a:extLst>
                    <a:ext uri="{FF2B5EF4-FFF2-40B4-BE49-F238E27FC236}">
                      <a16:creationId xmlns:a16="http://schemas.microsoft.com/office/drawing/2014/main" id="{D9F3085D-F55D-55D6-8FCD-C9342B3A3751}"/>
                    </a:ext>
                  </a:extLst>
                </p:cNvPr>
                <p:cNvSpPr/>
                <p:nvPr/>
              </p:nvSpPr>
              <p:spPr>
                <a:xfrm>
                  <a:off x="7100970" y="1523888"/>
                  <a:ext cx="22690" cy="59368"/>
                </a:xfrm>
                <a:custGeom>
                  <a:avLst/>
                  <a:gdLst/>
                  <a:ahLst/>
                  <a:cxnLst/>
                  <a:rect l="l" t="t" r="r" b="b"/>
                  <a:pathLst>
                    <a:path w="751" h="1965" extrusionOk="0">
                      <a:moveTo>
                        <a:pt x="60" y="0"/>
                      </a:moveTo>
                      <a:lnTo>
                        <a:pt x="0" y="60"/>
                      </a:lnTo>
                      <a:lnTo>
                        <a:pt x="0" y="572"/>
                      </a:lnTo>
                      <a:lnTo>
                        <a:pt x="0" y="1096"/>
                      </a:lnTo>
                      <a:lnTo>
                        <a:pt x="0" y="1608"/>
                      </a:lnTo>
                      <a:lnTo>
                        <a:pt x="0" y="1941"/>
                      </a:lnTo>
                      <a:lnTo>
                        <a:pt x="96" y="1941"/>
                      </a:lnTo>
                      <a:lnTo>
                        <a:pt x="131" y="1846"/>
                      </a:lnTo>
                      <a:lnTo>
                        <a:pt x="107" y="1941"/>
                      </a:lnTo>
                      <a:lnTo>
                        <a:pt x="238" y="1941"/>
                      </a:lnTo>
                      <a:cubicBezTo>
                        <a:pt x="286" y="1953"/>
                        <a:pt x="334" y="1965"/>
                        <a:pt x="381" y="1965"/>
                      </a:cubicBezTo>
                      <a:cubicBezTo>
                        <a:pt x="429" y="1965"/>
                        <a:pt x="477" y="1953"/>
                        <a:pt x="524" y="1941"/>
                      </a:cubicBezTo>
                      <a:lnTo>
                        <a:pt x="750" y="1941"/>
                      </a:lnTo>
                      <a:lnTo>
                        <a:pt x="750" y="1572"/>
                      </a:lnTo>
                      <a:lnTo>
                        <a:pt x="750" y="1048"/>
                      </a:lnTo>
                      <a:lnTo>
                        <a:pt x="750" y="536"/>
                      </a:lnTo>
                      <a:lnTo>
                        <a:pt x="750" y="12"/>
                      </a:lnTo>
                      <a:lnTo>
                        <a:pt x="727" y="0"/>
                      </a:lnTo>
                      <a:lnTo>
                        <a:pt x="667" y="191"/>
                      </a:lnTo>
                      <a:cubicBezTo>
                        <a:pt x="667" y="179"/>
                        <a:pt x="655" y="167"/>
                        <a:pt x="655" y="167"/>
                      </a:cubicBezTo>
                      <a:lnTo>
                        <a:pt x="703" y="0"/>
                      </a:ln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19" name="Google Shape;110;p16">
                  <a:extLst>
                    <a:ext uri="{FF2B5EF4-FFF2-40B4-BE49-F238E27FC236}">
                      <a16:creationId xmlns:a16="http://schemas.microsoft.com/office/drawing/2014/main" id="{3F6AAE23-459C-20D5-31D5-5E9E0BC2B4B5}"/>
                    </a:ext>
                  </a:extLst>
                </p:cNvPr>
                <p:cNvSpPr/>
                <p:nvPr/>
              </p:nvSpPr>
              <p:spPr>
                <a:xfrm>
                  <a:off x="7102390" y="1602650"/>
                  <a:ext cx="393" cy="1118"/>
                </a:xfrm>
                <a:custGeom>
                  <a:avLst/>
                  <a:gdLst/>
                  <a:ahLst/>
                  <a:cxnLst/>
                  <a:rect l="l" t="t" r="r" b="b"/>
                  <a:pathLst>
                    <a:path w="13" h="37" extrusionOk="0">
                      <a:moveTo>
                        <a:pt x="1" y="1"/>
                      </a:moveTo>
                      <a:lnTo>
                        <a:pt x="1" y="37"/>
                      </a:lnTo>
                      <a:lnTo>
                        <a:pt x="13" y="1"/>
                      </a:lnTo>
                      <a:close/>
                    </a:path>
                  </a:pathLst>
                </a:custGeom>
                <a:solidFill>
                  <a:srgbClr val="69E781"/>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20" name="Google Shape;111;p16">
                  <a:extLst>
                    <a:ext uri="{FF2B5EF4-FFF2-40B4-BE49-F238E27FC236}">
                      <a16:creationId xmlns:a16="http://schemas.microsoft.com/office/drawing/2014/main" id="{4A3B2749-5AE5-812C-0877-672CE561BD21}"/>
                    </a:ext>
                  </a:extLst>
                </p:cNvPr>
                <p:cNvSpPr/>
                <p:nvPr/>
              </p:nvSpPr>
              <p:spPr>
                <a:xfrm>
                  <a:off x="7100970" y="1602650"/>
                  <a:ext cx="22327" cy="60848"/>
                </a:xfrm>
                <a:custGeom>
                  <a:avLst/>
                  <a:gdLst/>
                  <a:ahLst/>
                  <a:cxnLst/>
                  <a:rect l="l" t="t" r="r" b="b"/>
                  <a:pathLst>
                    <a:path w="739" h="2014" extrusionOk="0">
                      <a:moveTo>
                        <a:pt x="381" y="1"/>
                      </a:moveTo>
                      <a:cubicBezTo>
                        <a:pt x="298" y="1"/>
                        <a:pt x="238" y="25"/>
                        <a:pt x="179" y="72"/>
                      </a:cubicBezTo>
                      <a:lnTo>
                        <a:pt x="60" y="72"/>
                      </a:lnTo>
                      <a:lnTo>
                        <a:pt x="0" y="37"/>
                      </a:lnTo>
                      <a:lnTo>
                        <a:pt x="0" y="561"/>
                      </a:lnTo>
                      <a:lnTo>
                        <a:pt x="0" y="1072"/>
                      </a:lnTo>
                      <a:lnTo>
                        <a:pt x="0" y="1596"/>
                      </a:lnTo>
                      <a:lnTo>
                        <a:pt x="0" y="2013"/>
                      </a:lnTo>
                      <a:lnTo>
                        <a:pt x="738" y="2013"/>
                      </a:lnTo>
                      <a:lnTo>
                        <a:pt x="738" y="1549"/>
                      </a:lnTo>
                      <a:lnTo>
                        <a:pt x="738" y="1025"/>
                      </a:lnTo>
                      <a:lnTo>
                        <a:pt x="738" y="513"/>
                      </a:lnTo>
                      <a:lnTo>
                        <a:pt x="738" y="72"/>
                      </a:lnTo>
                      <a:lnTo>
                        <a:pt x="572" y="72"/>
                      </a:lnTo>
                      <a:cubicBezTo>
                        <a:pt x="524" y="25"/>
                        <a:pt x="453" y="1"/>
                        <a:pt x="381" y="1"/>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21" name="Google Shape;112;p16">
                  <a:extLst>
                    <a:ext uri="{FF2B5EF4-FFF2-40B4-BE49-F238E27FC236}">
                      <a16:creationId xmlns:a16="http://schemas.microsoft.com/office/drawing/2014/main" id="{F27DD6FA-213A-20AA-7776-7D6E36D85E60}"/>
                    </a:ext>
                  </a:extLst>
                </p:cNvPr>
                <p:cNvSpPr/>
                <p:nvPr/>
              </p:nvSpPr>
              <p:spPr>
                <a:xfrm>
                  <a:off x="7100970" y="1681079"/>
                  <a:ext cx="22327" cy="59035"/>
                </a:xfrm>
                <a:custGeom>
                  <a:avLst/>
                  <a:gdLst/>
                  <a:ahLst/>
                  <a:cxnLst/>
                  <a:rect l="l" t="t" r="r" b="b"/>
                  <a:pathLst>
                    <a:path w="739" h="1954" extrusionOk="0">
                      <a:moveTo>
                        <a:pt x="381" y="0"/>
                      </a:moveTo>
                      <a:cubicBezTo>
                        <a:pt x="369" y="0"/>
                        <a:pt x="369" y="0"/>
                        <a:pt x="357" y="12"/>
                      </a:cubicBezTo>
                      <a:lnTo>
                        <a:pt x="0" y="12"/>
                      </a:lnTo>
                      <a:lnTo>
                        <a:pt x="0" y="36"/>
                      </a:lnTo>
                      <a:lnTo>
                        <a:pt x="0" y="548"/>
                      </a:lnTo>
                      <a:lnTo>
                        <a:pt x="0" y="1072"/>
                      </a:lnTo>
                      <a:lnTo>
                        <a:pt x="0" y="1584"/>
                      </a:lnTo>
                      <a:lnTo>
                        <a:pt x="0" y="1941"/>
                      </a:lnTo>
                      <a:lnTo>
                        <a:pt x="274" y="1941"/>
                      </a:lnTo>
                      <a:cubicBezTo>
                        <a:pt x="310" y="1953"/>
                        <a:pt x="346" y="1953"/>
                        <a:pt x="381" y="1953"/>
                      </a:cubicBezTo>
                      <a:cubicBezTo>
                        <a:pt x="417" y="1953"/>
                        <a:pt x="453" y="1953"/>
                        <a:pt x="477" y="1941"/>
                      </a:cubicBezTo>
                      <a:lnTo>
                        <a:pt x="738" y="1941"/>
                      </a:lnTo>
                      <a:lnTo>
                        <a:pt x="738" y="1536"/>
                      </a:lnTo>
                      <a:lnTo>
                        <a:pt x="738" y="1024"/>
                      </a:lnTo>
                      <a:lnTo>
                        <a:pt x="738" y="501"/>
                      </a:lnTo>
                      <a:lnTo>
                        <a:pt x="738" y="12"/>
                      </a:lnTo>
                      <a:lnTo>
                        <a:pt x="405" y="12"/>
                      </a:lnTo>
                      <a:cubicBezTo>
                        <a:pt x="393" y="0"/>
                        <a:pt x="381" y="0"/>
                        <a:pt x="381" y="0"/>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22" name="Google Shape;113;p16">
                  <a:extLst>
                    <a:ext uri="{FF2B5EF4-FFF2-40B4-BE49-F238E27FC236}">
                      <a16:creationId xmlns:a16="http://schemas.microsoft.com/office/drawing/2014/main" id="{AB15EE11-C107-A740-B242-8D09FBBC552F}"/>
                    </a:ext>
                  </a:extLst>
                </p:cNvPr>
                <p:cNvSpPr/>
                <p:nvPr/>
              </p:nvSpPr>
              <p:spPr>
                <a:xfrm>
                  <a:off x="7100970" y="1757696"/>
                  <a:ext cx="22327" cy="62993"/>
                </a:xfrm>
                <a:custGeom>
                  <a:avLst/>
                  <a:gdLst/>
                  <a:ahLst/>
                  <a:cxnLst/>
                  <a:rect l="l" t="t" r="r" b="b"/>
                  <a:pathLst>
                    <a:path w="739" h="2085" extrusionOk="0">
                      <a:moveTo>
                        <a:pt x="60" y="1"/>
                      </a:moveTo>
                      <a:lnTo>
                        <a:pt x="0" y="84"/>
                      </a:lnTo>
                      <a:lnTo>
                        <a:pt x="0" y="596"/>
                      </a:lnTo>
                      <a:lnTo>
                        <a:pt x="0" y="1120"/>
                      </a:lnTo>
                      <a:lnTo>
                        <a:pt x="0" y="1632"/>
                      </a:lnTo>
                      <a:lnTo>
                        <a:pt x="0" y="2084"/>
                      </a:lnTo>
                      <a:lnTo>
                        <a:pt x="738" y="2084"/>
                      </a:lnTo>
                      <a:lnTo>
                        <a:pt x="738" y="1596"/>
                      </a:lnTo>
                      <a:lnTo>
                        <a:pt x="738" y="1072"/>
                      </a:lnTo>
                      <a:lnTo>
                        <a:pt x="738" y="560"/>
                      </a:lnTo>
                      <a:lnTo>
                        <a:pt x="738" y="1"/>
                      </a:ln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23" name="Google Shape;114;p16">
                  <a:extLst>
                    <a:ext uri="{FF2B5EF4-FFF2-40B4-BE49-F238E27FC236}">
                      <a16:creationId xmlns:a16="http://schemas.microsoft.com/office/drawing/2014/main" id="{AFD6BA7E-0B47-E724-BCF9-4C286D9D25EA}"/>
                    </a:ext>
                  </a:extLst>
                </p:cNvPr>
                <p:cNvSpPr/>
                <p:nvPr/>
              </p:nvSpPr>
              <p:spPr>
                <a:xfrm>
                  <a:off x="7102390" y="1838271"/>
                  <a:ext cx="393" cy="30"/>
                </a:xfrm>
                <a:custGeom>
                  <a:avLst/>
                  <a:gdLst/>
                  <a:ahLst/>
                  <a:cxnLst/>
                  <a:rect l="l" t="t" r="r" b="b"/>
                  <a:pathLst>
                    <a:path w="13" h="1" extrusionOk="0">
                      <a:moveTo>
                        <a:pt x="1" y="0"/>
                      </a:moveTo>
                      <a:lnTo>
                        <a:pt x="1" y="0"/>
                      </a:lnTo>
                      <a:lnTo>
                        <a:pt x="13" y="0"/>
                      </a:lnTo>
                      <a:close/>
                    </a:path>
                  </a:pathLst>
                </a:custGeom>
                <a:solidFill>
                  <a:srgbClr val="69E781"/>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24" name="Google Shape;115;p16">
                  <a:extLst>
                    <a:ext uri="{FF2B5EF4-FFF2-40B4-BE49-F238E27FC236}">
                      <a16:creationId xmlns:a16="http://schemas.microsoft.com/office/drawing/2014/main" id="{CCDBE499-B399-48CF-ACA3-7E8D9CB55EE9}"/>
                    </a:ext>
                  </a:extLst>
                </p:cNvPr>
                <p:cNvSpPr/>
                <p:nvPr/>
              </p:nvSpPr>
              <p:spPr>
                <a:xfrm>
                  <a:off x="7100970" y="1838271"/>
                  <a:ext cx="22327" cy="59035"/>
                </a:xfrm>
                <a:custGeom>
                  <a:avLst/>
                  <a:gdLst/>
                  <a:ahLst/>
                  <a:cxnLst/>
                  <a:rect l="l" t="t" r="r" b="b"/>
                  <a:pathLst>
                    <a:path w="739" h="1954" extrusionOk="0">
                      <a:moveTo>
                        <a:pt x="0" y="0"/>
                      </a:moveTo>
                      <a:lnTo>
                        <a:pt x="0" y="524"/>
                      </a:lnTo>
                      <a:lnTo>
                        <a:pt x="0" y="1036"/>
                      </a:lnTo>
                      <a:lnTo>
                        <a:pt x="0" y="1560"/>
                      </a:lnTo>
                      <a:lnTo>
                        <a:pt x="0" y="1953"/>
                      </a:lnTo>
                      <a:lnTo>
                        <a:pt x="738" y="1953"/>
                      </a:lnTo>
                      <a:lnTo>
                        <a:pt x="738" y="1513"/>
                      </a:lnTo>
                      <a:lnTo>
                        <a:pt x="738" y="989"/>
                      </a:lnTo>
                      <a:lnTo>
                        <a:pt x="738" y="477"/>
                      </a:lnTo>
                      <a:lnTo>
                        <a:pt x="738" y="12"/>
                      </a:lnTo>
                      <a:lnTo>
                        <a:pt x="477" y="12"/>
                      </a:lnTo>
                      <a:cubicBezTo>
                        <a:pt x="453" y="0"/>
                        <a:pt x="417" y="0"/>
                        <a:pt x="381" y="0"/>
                      </a:cubicBezTo>
                      <a:cubicBezTo>
                        <a:pt x="346" y="0"/>
                        <a:pt x="310" y="0"/>
                        <a:pt x="274" y="12"/>
                      </a:cubicBezTo>
                      <a:lnTo>
                        <a:pt x="60" y="12"/>
                      </a:lnTo>
                      <a:lnTo>
                        <a:pt x="0" y="0"/>
                      </a:ln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25" name="Google Shape;116;p16">
                  <a:extLst>
                    <a:ext uri="{FF2B5EF4-FFF2-40B4-BE49-F238E27FC236}">
                      <a16:creationId xmlns:a16="http://schemas.microsoft.com/office/drawing/2014/main" id="{CFC53389-AFED-D222-F2F0-89E9E1A4EB42}"/>
                    </a:ext>
                  </a:extLst>
                </p:cNvPr>
                <p:cNvSpPr/>
                <p:nvPr/>
              </p:nvSpPr>
              <p:spPr>
                <a:xfrm>
                  <a:off x="7100970" y="1915251"/>
                  <a:ext cx="22690" cy="60455"/>
                </a:xfrm>
                <a:custGeom>
                  <a:avLst/>
                  <a:gdLst/>
                  <a:ahLst/>
                  <a:cxnLst/>
                  <a:rect l="l" t="t" r="r" b="b"/>
                  <a:pathLst>
                    <a:path w="751" h="2001" extrusionOk="0">
                      <a:moveTo>
                        <a:pt x="48" y="0"/>
                      </a:moveTo>
                      <a:lnTo>
                        <a:pt x="0" y="48"/>
                      </a:lnTo>
                      <a:lnTo>
                        <a:pt x="0" y="560"/>
                      </a:lnTo>
                      <a:lnTo>
                        <a:pt x="0" y="1084"/>
                      </a:lnTo>
                      <a:lnTo>
                        <a:pt x="0" y="1596"/>
                      </a:lnTo>
                      <a:lnTo>
                        <a:pt x="0" y="1929"/>
                      </a:lnTo>
                      <a:lnTo>
                        <a:pt x="179" y="1929"/>
                      </a:lnTo>
                      <a:cubicBezTo>
                        <a:pt x="238" y="1977"/>
                        <a:pt x="310" y="2001"/>
                        <a:pt x="381" y="2001"/>
                      </a:cubicBezTo>
                      <a:cubicBezTo>
                        <a:pt x="453" y="2001"/>
                        <a:pt x="524" y="1977"/>
                        <a:pt x="572" y="1929"/>
                      </a:cubicBezTo>
                      <a:lnTo>
                        <a:pt x="750" y="1929"/>
                      </a:lnTo>
                      <a:lnTo>
                        <a:pt x="750" y="1548"/>
                      </a:lnTo>
                      <a:lnTo>
                        <a:pt x="750" y="1036"/>
                      </a:lnTo>
                      <a:lnTo>
                        <a:pt x="750" y="512"/>
                      </a:lnTo>
                      <a:lnTo>
                        <a:pt x="750" y="0"/>
                      </a:ln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26" name="Google Shape;117;p16">
                  <a:extLst>
                    <a:ext uri="{FF2B5EF4-FFF2-40B4-BE49-F238E27FC236}">
                      <a16:creationId xmlns:a16="http://schemas.microsoft.com/office/drawing/2014/main" id="{6F973234-D8B4-1039-455B-1FF28C4DA5A3}"/>
                    </a:ext>
                  </a:extLst>
                </p:cNvPr>
                <p:cNvSpPr/>
                <p:nvPr/>
              </p:nvSpPr>
              <p:spPr>
                <a:xfrm>
                  <a:off x="7100970" y="1995101"/>
                  <a:ext cx="22327" cy="59398"/>
                </a:xfrm>
                <a:custGeom>
                  <a:avLst/>
                  <a:gdLst/>
                  <a:ahLst/>
                  <a:cxnLst/>
                  <a:rect l="l" t="t" r="r" b="b"/>
                  <a:pathLst>
                    <a:path w="739" h="1966" extrusionOk="0">
                      <a:moveTo>
                        <a:pt x="381" y="1"/>
                      </a:moveTo>
                      <a:cubicBezTo>
                        <a:pt x="334" y="1"/>
                        <a:pt x="286" y="13"/>
                        <a:pt x="238" y="36"/>
                      </a:cubicBezTo>
                      <a:lnTo>
                        <a:pt x="0" y="36"/>
                      </a:lnTo>
                      <a:lnTo>
                        <a:pt x="0" y="501"/>
                      </a:lnTo>
                      <a:lnTo>
                        <a:pt x="0" y="1025"/>
                      </a:lnTo>
                      <a:lnTo>
                        <a:pt x="0" y="1537"/>
                      </a:lnTo>
                      <a:lnTo>
                        <a:pt x="0" y="1965"/>
                      </a:lnTo>
                      <a:lnTo>
                        <a:pt x="738" y="1965"/>
                      </a:lnTo>
                      <a:lnTo>
                        <a:pt x="738" y="1501"/>
                      </a:lnTo>
                      <a:lnTo>
                        <a:pt x="738" y="977"/>
                      </a:lnTo>
                      <a:lnTo>
                        <a:pt x="738" y="465"/>
                      </a:lnTo>
                      <a:lnTo>
                        <a:pt x="738" y="36"/>
                      </a:lnTo>
                      <a:lnTo>
                        <a:pt x="524" y="36"/>
                      </a:lnTo>
                      <a:cubicBezTo>
                        <a:pt x="477" y="13"/>
                        <a:pt x="429" y="1"/>
                        <a:pt x="381" y="1"/>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27" name="Google Shape;118;p16">
                  <a:extLst>
                    <a:ext uri="{FF2B5EF4-FFF2-40B4-BE49-F238E27FC236}">
                      <a16:creationId xmlns:a16="http://schemas.microsoft.com/office/drawing/2014/main" id="{B027AA0C-841A-70BF-C08D-1848DA6AFA0A}"/>
                    </a:ext>
                  </a:extLst>
                </p:cNvPr>
                <p:cNvSpPr/>
                <p:nvPr/>
              </p:nvSpPr>
              <p:spPr>
                <a:xfrm>
                  <a:off x="7100970" y="2072443"/>
                  <a:ext cx="22327" cy="60093"/>
                </a:xfrm>
                <a:custGeom>
                  <a:avLst/>
                  <a:gdLst/>
                  <a:ahLst/>
                  <a:cxnLst/>
                  <a:rect l="l" t="t" r="r" b="b"/>
                  <a:pathLst>
                    <a:path w="739" h="1989" extrusionOk="0">
                      <a:moveTo>
                        <a:pt x="0" y="0"/>
                      </a:moveTo>
                      <a:lnTo>
                        <a:pt x="0" y="536"/>
                      </a:lnTo>
                      <a:lnTo>
                        <a:pt x="0" y="1048"/>
                      </a:lnTo>
                      <a:lnTo>
                        <a:pt x="0" y="1572"/>
                      </a:lnTo>
                      <a:lnTo>
                        <a:pt x="0" y="1941"/>
                      </a:lnTo>
                      <a:lnTo>
                        <a:pt x="203" y="1941"/>
                      </a:lnTo>
                      <a:cubicBezTo>
                        <a:pt x="250" y="1965"/>
                        <a:pt x="310" y="1989"/>
                        <a:pt x="381" y="1989"/>
                      </a:cubicBezTo>
                      <a:cubicBezTo>
                        <a:pt x="441" y="1989"/>
                        <a:pt x="500" y="1965"/>
                        <a:pt x="560" y="1941"/>
                      </a:cubicBezTo>
                      <a:lnTo>
                        <a:pt x="738" y="1941"/>
                      </a:lnTo>
                      <a:lnTo>
                        <a:pt x="738" y="1524"/>
                      </a:lnTo>
                      <a:lnTo>
                        <a:pt x="738" y="1001"/>
                      </a:lnTo>
                      <a:lnTo>
                        <a:pt x="738" y="489"/>
                      </a:lnTo>
                      <a:lnTo>
                        <a:pt x="738" y="0"/>
                      </a:ln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grpSp>
          <p:sp>
            <p:nvSpPr>
              <p:cNvPr id="13" name="Google Shape;119;p16">
                <a:extLst>
                  <a:ext uri="{FF2B5EF4-FFF2-40B4-BE49-F238E27FC236}">
                    <a16:creationId xmlns:a16="http://schemas.microsoft.com/office/drawing/2014/main" id="{E59B5F12-220E-CA34-2B83-F27A4CE51BFD}"/>
                  </a:ext>
                </a:extLst>
              </p:cNvPr>
              <p:cNvSpPr/>
              <p:nvPr/>
            </p:nvSpPr>
            <p:spPr>
              <a:xfrm>
                <a:off x="7064625" y="2163441"/>
                <a:ext cx="95713" cy="95713"/>
              </a:xfrm>
              <a:custGeom>
                <a:avLst/>
                <a:gdLst/>
                <a:ahLst/>
                <a:cxnLst/>
                <a:rect l="l" t="t" r="r" b="b"/>
                <a:pathLst>
                  <a:path w="3168" h="3168" extrusionOk="0">
                    <a:moveTo>
                      <a:pt x="1584" y="1"/>
                    </a:moveTo>
                    <a:cubicBezTo>
                      <a:pt x="703" y="1"/>
                      <a:pt x="1" y="715"/>
                      <a:pt x="1" y="1584"/>
                    </a:cubicBezTo>
                    <a:cubicBezTo>
                      <a:pt x="1" y="2465"/>
                      <a:pt x="703" y="3168"/>
                      <a:pt x="1584" y="3168"/>
                    </a:cubicBezTo>
                    <a:cubicBezTo>
                      <a:pt x="2453" y="3168"/>
                      <a:pt x="3168" y="2465"/>
                      <a:pt x="3168" y="1584"/>
                    </a:cubicBezTo>
                    <a:cubicBezTo>
                      <a:pt x="3168" y="715"/>
                      <a:pt x="2453" y="1"/>
                      <a:pt x="1584" y="1"/>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14" name="Google Shape;120;p16">
                <a:extLst>
                  <a:ext uri="{FF2B5EF4-FFF2-40B4-BE49-F238E27FC236}">
                    <a16:creationId xmlns:a16="http://schemas.microsoft.com/office/drawing/2014/main" id="{D9844D5A-E4DD-CC90-B3B4-C94CE08DFB64}"/>
                  </a:ext>
                </a:extLst>
              </p:cNvPr>
              <p:cNvSpPr/>
              <p:nvPr/>
            </p:nvSpPr>
            <p:spPr>
              <a:xfrm>
                <a:off x="6783354" y="682883"/>
                <a:ext cx="658300" cy="742502"/>
              </a:xfrm>
              <a:custGeom>
                <a:avLst/>
                <a:gdLst/>
                <a:ahLst/>
                <a:cxnLst/>
                <a:rect l="l" t="t" r="r" b="b"/>
                <a:pathLst>
                  <a:path w="21789" h="24576" extrusionOk="0">
                    <a:moveTo>
                      <a:pt x="10894" y="1"/>
                    </a:moveTo>
                    <a:cubicBezTo>
                      <a:pt x="10570" y="1"/>
                      <a:pt x="10245" y="84"/>
                      <a:pt x="9954" y="251"/>
                    </a:cubicBezTo>
                    <a:lnTo>
                      <a:pt x="941" y="5454"/>
                    </a:lnTo>
                    <a:cubicBezTo>
                      <a:pt x="357" y="5799"/>
                      <a:pt x="0" y="6418"/>
                      <a:pt x="0" y="7085"/>
                    </a:cubicBezTo>
                    <a:lnTo>
                      <a:pt x="0" y="17491"/>
                    </a:lnTo>
                    <a:cubicBezTo>
                      <a:pt x="0" y="18170"/>
                      <a:pt x="357" y="18789"/>
                      <a:pt x="941" y="19122"/>
                    </a:cubicBezTo>
                    <a:lnTo>
                      <a:pt x="9954" y="24325"/>
                    </a:lnTo>
                    <a:cubicBezTo>
                      <a:pt x="10245" y="24492"/>
                      <a:pt x="10570" y="24575"/>
                      <a:pt x="10894" y="24575"/>
                    </a:cubicBezTo>
                    <a:cubicBezTo>
                      <a:pt x="11219" y="24575"/>
                      <a:pt x="11543" y="24492"/>
                      <a:pt x="11835" y="24325"/>
                    </a:cubicBezTo>
                    <a:lnTo>
                      <a:pt x="20836" y="19122"/>
                    </a:lnTo>
                    <a:cubicBezTo>
                      <a:pt x="21419" y="18789"/>
                      <a:pt x="21789" y="18170"/>
                      <a:pt x="21789" y="17491"/>
                    </a:cubicBezTo>
                    <a:lnTo>
                      <a:pt x="21789" y="7085"/>
                    </a:lnTo>
                    <a:cubicBezTo>
                      <a:pt x="21789" y="6418"/>
                      <a:pt x="21419" y="5799"/>
                      <a:pt x="20836" y="5454"/>
                    </a:cubicBezTo>
                    <a:lnTo>
                      <a:pt x="11835" y="251"/>
                    </a:lnTo>
                    <a:cubicBezTo>
                      <a:pt x="11543" y="84"/>
                      <a:pt x="11219" y="1"/>
                      <a:pt x="10894" y="1"/>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15" name="Google Shape;121;p16">
                <a:extLst>
                  <a:ext uri="{FF2B5EF4-FFF2-40B4-BE49-F238E27FC236}">
                    <a16:creationId xmlns:a16="http://schemas.microsoft.com/office/drawing/2014/main" id="{0DA4DED7-6109-A8F4-5ABB-864EDA68F530}"/>
                  </a:ext>
                </a:extLst>
              </p:cNvPr>
              <p:cNvSpPr/>
              <p:nvPr/>
            </p:nvSpPr>
            <p:spPr>
              <a:xfrm>
                <a:off x="6851330" y="759862"/>
                <a:ext cx="522344" cy="588630"/>
              </a:xfrm>
              <a:custGeom>
                <a:avLst/>
                <a:gdLst/>
                <a:ahLst/>
                <a:cxnLst/>
                <a:rect l="l" t="t" r="r" b="b"/>
                <a:pathLst>
                  <a:path w="17289" h="19483" extrusionOk="0">
                    <a:moveTo>
                      <a:pt x="8640" y="1"/>
                    </a:moveTo>
                    <a:cubicBezTo>
                      <a:pt x="8373" y="1"/>
                      <a:pt x="8109" y="72"/>
                      <a:pt x="7870" y="215"/>
                    </a:cubicBezTo>
                    <a:lnTo>
                      <a:pt x="774" y="4311"/>
                    </a:lnTo>
                    <a:cubicBezTo>
                      <a:pt x="298" y="4585"/>
                      <a:pt x="0" y="5096"/>
                      <a:pt x="0" y="5644"/>
                    </a:cubicBezTo>
                    <a:lnTo>
                      <a:pt x="0" y="13836"/>
                    </a:lnTo>
                    <a:cubicBezTo>
                      <a:pt x="0" y="14395"/>
                      <a:pt x="298" y="14895"/>
                      <a:pt x="774" y="15181"/>
                    </a:cubicBezTo>
                    <a:lnTo>
                      <a:pt x="7870" y="19277"/>
                    </a:lnTo>
                    <a:cubicBezTo>
                      <a:pt x="8109" y="19414"/>
                      <a:pt x="8373" y="19482"/>
                      <a:pt x="8640" y="19482"/>
                    </a:cubicBezTo>
                    <a:cubicBezTo>
                      <a:pt x="8906" y="19482"/>
                      <a:pt x="9174" y="19414"/>
                      <a:pt x="9418" y="19277"/>
                    </a:cubicBezTo>
                    <a:lnTo>
                      <a:pt x="16514" y="15181"/>
                    </a:lnTo>
                    <a:cubicBezTo>
                      <a:pt x="16991" y="14895"/>
                      <a:pt x="17288" y="14395"/>
                      <a:pt x="17288" y="13836"/>
                    </a:cubicBezTo>
                    <a:lnTo>
                      <a:pt x="17288" y="5644"/>
                    </a:lnTo>
                    <a:cubicBezTo>
                      <a:pt x="17288" y="5096"/>
                      <a:pt x="16991" y="4585"/>
                      <a:pt x="16514" y="4311"/>
                    </a:cubicBezTo>
                    <a:lnTo>
                      <a:pt x="9418" y="215"/>
                    </a:lnTo>
                    <a:cubicBezTo>
                      <a:pt x="9174" y="72"/>
                      <a:pt x="8906" y="1"/>
                      <a:pt x="8640" y="1"/>
                    </a:cubicBezTo>
                    <a:close/>
                  </a:path>
                </a:pathLst>
              </a:custGeom>
              <a:solidFill>
                <a:srgbClr val="FFFFFF"/>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16" name="Google Shape;122;p16">
                <a:extLst>
                  <a:ext uri="{FF2B5EF4-FFF2-40B4-BE49-F238E27FC236}">
                    <a16:creationId xmlns:a16="http://schemas.microsoft.com/office/drawing/2014/main" id="{D32A1D7A-49BE-D85B-202F-2A1191AA00B3}"/>
                  </a:ext>
                </a:extLst>
              </p:cNvPr>
              <p:cNvSpPr/>
              <p:nvPr/>
            </p:nvSpPr>
            <p:spPr>
              <a:xfrm>
                <a:off x="7000606" y="957719"/>
                <a:ext cx="223421" cy="208648"/>
              </a:xfrm>
              <a:custGeom>
                <a:avLst/>
                <a:gdLst/>
                <a:ahLst/>
                <a:cxnLst/>
                <a:rect l="l" t="t" r="r" b="b"/>
                <a:pathLst>
                  <a:path w="7395" h="6906" extrusionOk="0">
                    <a:moveTo>
                      <a:pt x="1584" y="2036"/>
                    </a:moveTo>
                    <a:cubicBezTo>
                      <a:pt x="1977" y="2036"/>
                      <a:pt x="2286" y="2357"/>
                      <a:pt x="2286" y="2750"/>
                    </a:cubicBezTo>
                    <a:cubicBezTo>
                      <a:pt x="2286" y="3143"/>
                      <a:pt x="1977" y="3453"/>
                      <a:pt x="1584" y="3453"/>
                    </a:cubicBezTo>
                    <a:cubicBezTo>
                      <a:pt x="1191" y="3453"/>
                      <a:pt x="870" y="3143"/>
                      <a:pt x="870" y="2750"/>
                    </a:cubicBezTo>
                    <a:cubicBezTo>
                      <a:pt x="870" y="2357"/>
                      <a:pt x="1191" y="2036"/>
                      <a:pt x="1584" y="2036"/>
                    </a:cubicBezTo>
                    <a:close/>
                    <a:moveTo>
                      <a:pt x="3703" y="2036"/>
                    </a:moveTo>
                    <a:cubicBezTo>
                      <a:pt x="4096" y="2036"/>
                      <a:pt x="4406" y="2357"/>
                      <a:pt x="4406" y="2750"/>
                    </a:cubicBezTo>
                    <a:cubicBezTo>
                      <a:pt x="4406" y="3143"/>
                      <a:pt x="4096" y="3453"/>
                      <a:pt x="3703" y="3453"/>
                    </a:cubicBezTo>
                    <a:cubicBezTo>
                      <a:pt x="3310" y="3453"/>
                      <a:pt x="2989" y="3143"/>
                      <a:pt x="2989" y="2750"/>
                    </a:cubicBezTo>
                    <a:cubicBezTo>
                      <a:pt x="2989" y="2357"/>
                      <a:pt x="3310" y="2036"/>
                      <a:pt x="3703" y="2036"/>
                    </a:cubicBezTo>
                    <a:close/>
                    <a:moveTo>
                      <a:pt x="5811" y="2036"/>
                    </a:moveTo>
                    <a:cubicBezTo>
                      <a:pt x="6204" y="2036"/>
                      <a:pt x="6525" y="2357"/>
                      <a:pt x="6525" y="2750"/>
                    </a:cubicBezTo>
                    <a:cubicBezTo>
                      <a:pt x="6525" y="3143"/>
                      <a:pt x="6204" y="3453"/>
                      <a:pt x="5811" y="3453"/>
                    </a:cubicBezTo>
                    <a:cubicBezTo>
                      <a:pt x="5418" y="3453"/>
                      <a:pt x="5096" y="3143"/>
                      <a:pt x="5096" y="2750"/>
                    </a:cubicBezTo>
                    <a:cubicBezTo>
                      <a:pt x="5096" y="2357"/>
                      <a:pt x="5418" y="2036"/>
                      <a:pt x="5811" y="2036"/>
                    </a:cubicBezTo>
                    <a:close/>
                    <a:moveTo>
                      <a:pt x="1143" y="0"/>
                    </a:moveTo>
                    <a:cubicBezTo>
                      <a:pt x="524" y="0"/>
                      <a:pt x="0" y="512"/>
                      <a:pt x="0" y="1143"/>
                    </a:cubicBezTo>
                    <a:lnTo>
                      <a:pt x="0" y="4286"/>
                    </a:lnTo>
                    <a:cubicBezTo>
                      <a:pt x="0" y="4917"/>
                      <a:pt x="524" y="5429"/>
                      <a:pt x="1143" y="5429"/>
                    </a:cubicBezTo>
                    <a:lnTo>
                      <a:pt x="1143" y="6906"/>
                    </a:lnTo>
                    <a:lnTo>
                      <a:pt x="2953" y="5429"/>
                    </a:lnTo>
                    <a:lnTo>
                      <a:pt x="6251" y="5429"/>
                    </a:lnTo>
                    <a:cubicBezTo>
                      <a:pt x="6882" y="5429"/>
                      <a:pt x="7394" y="4917"/>
                      <a:pt x="7394" y="4286"/>
                    </a:cubicBezTo>
                    <a:lnTo>
                      <a:pt x="7394" y="1143"/>
                    </a:lnTo>
                    <a:cubicBezTo>
                      <a:pt x="7394" y="512"/>
                      <a:pt x="6882" y="0"/>
                      <a:pt x="6251" y="0"/>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17" name="Google Shape;123;p16">
                <a:extLst>
                  <a:ext uri="{FF2B5EF4-FFF2-40B4-BE49-F238E27FC236}">
                    <a16:creationId xmlns:a16="http://schemas.microsoft.com/office/drawing/2014/main" id="{034AD6E8-0EEA-F187-99DA-10D822B333CC}"/>
                  </a:ext>
                </a:extLst>
              </p:cNvPr>
              <p:cNvSpPr txBox="1"/>
              <p:nvPr/>
            </p:nvSpPr>
            <p:spPr>
              <a:xfrm>
                <a:off x="6172300" y="2866638"/>
                <a:ext cx="1884600" cy="429600"/>
              </a:xfrm>
              <a:prstGeom prst="rect">
                <a:avLst/>
              </a:prstGeom>
              <a:no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ctr" rtl="0">
                  <a:spcBef>
                    <a:spcPts val="0"/>
                  </a:spcBef>
                  <a:spcAft>
                    <a:spcPts val="0"/>
                  </a:spcAft>
                  <a:buNone/>
                </a:pPr>
                <a:r>
                  <a:rPr lang="en" sz="200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Lēmuma pieņemšana</a:t>
                </a:r>
                <a:endParaRPr sz="200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endParaRPr>
              </a:p>
            </p:txBody>
          </p:sp>
        </p:grpSp>
      </p:grpSp>
      <p:sp>
        <p:nvSpPr>
          <p:cNvPr id="52" name="TextBox 1">
            <a:extLst>
              <a:ext uri="{FF2B5EF4-FFF2-40B4-BE49-F238E27FC236}">
                <a16:creationId xmlns:a16="http://schemas.microsoft.com/office/drawing/2014/main" id="{E48510B0-F932-B7E4-A1BD-3E48A9904570}"/>
              </a:ext>
            </a:extLst>
          </p:cNvPr>
          <p:cNvSpPr txBox="1"/>
          <p:nvPr/>
        </p:nvSpPr>
        <p:spPr>
          <a:xfrm>
            <a:off x="6650182" y="5120786"/>
            <a:ext cx="4581236" cy="861774"/>
          </a:xfrm>
          <a:prstGeom prst="rect">
            <a:avLst/>
          </a:prstGeom>
          <a:noFill/>
        </p:spPr>
        <p:txBody>
          <a:bodyPr wrap="square">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marR="0" lvl="0" indent="0" algn="just" defTabSz="9382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lv-LV" altLang="lv-LV" sz="1800" b="0" i="0" u="none" strike="noStrike" kern="1200" cap="none" spc="0" normalizeH="0" baseline="0" noProof="0" dirty="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lv-LV" altLang="lv-LV" sz="1600" b="0" i="0" u="none" strike="noStrike" kern="1200" cap="none" spc="0" normalizeH="0" baseline="0" noProof="0" dirty="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Vērtēšanas termiņ</a:t>
            </a:r>
            <a:r>
              <a:rPr kumimoji="0" lang="en-US" altLang="lv-LV" sz="1600" b="0" i="0" u="none" strike="noStrike" kern="1200" cap="none" spc="0" normalizeH="0" baseline="0" noProof="0" dirty="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u var </a:t>
            </a:r>
            <a:r>
              <a:rPr kumimoji="0" lang="lv-LV" altLang="lv-LV" sz="1600" b="0" i="0" u="none" strike="noStrike" kern="1200" cap="none" spc="0" normalizeH="0" baseline="0" dirty="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pagarināt</a:t>
            </a:r>
            <a:r>
              <a:rPr kumimoji="0" lang="en-US" altLang="lv-LV" sz="1600" b="0" i="0" u="none" strike="noStrike" kern="1200" cap="none" spc="0" normalizeH="0" baseline="0" noProof="0" dirty="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lv-LV" altLang="lv-LV" sz="1600" b="0" i="0" u="none" strike="noStrike" kern="1200" cap="none" spc="0" normalizeH="0" baseline="0" noProof="0" dirty="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uz laiku, kas nav ilgāks par sešiem mēnešiem no projekta iesnieguma iesniegšanas beigu datuma</a:t>
            </a:r>
            <a:endParaRPr kumimoji="0" lang="lv-LV" altLang="lv-LV" sz="1800" b="0" i="0" u="none" strike="noStrike" kern="1200" cap="none" spc="0" normalizeH="0" baseline="0" noProof="0" dirty="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6708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CD43EC-9891-0C00-A1B2-D6E82E4A040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B618A005-4613-DDE0-3166-67C4C562E7DE}"/>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96F113BF-6E83-7333-C3C7-ABE25C77DF69}"/>
              </a:ext>
            </a:extLst>
          </p:cNvPr>
          <p:cNvSpPr>
            <a:spLocks noGrp="1"/>
          </p:cNvSpPr>
          <p:nvPr>
            <p:ph type="sldNum" sz="quarter" idx="13"/>
          </p:nvPr>
        </p:nvSpPr>
        <p:spPr/>
        <p:txBody>
          <a:bodyPr/>
          <a:lstStyle/>
          <a:p>
            <a:pPr>
              <a:defRPr/>
            </a:pPr>
            <a:fld id="{9F6105F7-AC56-47D1-A571-69EA814D9A81}" type="slidenum">
              <a:rPr lang="en-US" altLang="lv-LV" smtClean="0"/>
              <a:pPr>
                <a:defRPr/>
              </a:pPr>
              <a:t>24</a:t>
            </a:fld>
            <a:endParaRPr lang="en-US" altLang="lv-LV"/>
          </a:p>
        </p:txBody>
      </p:sp>
      <p:sp>
        <p:nvSpPr>
          <p:cNvPr id="7" name="Title 1">
            <a:extLst>
              <a:ext uri="{FF2B5EF4-FFF2-40B4-BE49-F238E27FC236}">
                <a16:creationId xmlns:a16="http://schemas.microsoft.com/office/drawing/2014/main" id="{0DB6EA5E-7655-18B8-50D9-72A67AC9E534}"/>
              </a:ext>
            </a:extLst>
          </p:cNvPr>
          <p:cNvSpPr>
            <a:spLocks noGrp="1"/>
          </p:cNvSpPr>
          <p:nvPr>
            <p:ph type="title"/>
          </p:nvPr>
        </p:nvSpPr>
        <p:spPr>
          <a:xfrm>
            <a:off x="2755900" y="381000"/>
            <a:ext cx="8826500" cy="1036638"/>
          </a:xfrm>
        </p:spPr>
        <p:txBody>
          <a:bodyPr>
            <a:normAutofit/>
          </a:bodyPr>
          <a:lstStyle/>
          <a:p>
            <a:r>
              <a:rPr lang="lv-LV" sz="28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Vērtēšanas kārtība</a:t>
            </a:r>
            <a:r>
              <a:rPr lang="en-US" sz="28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lv-LV" sz="28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lv-LV" sz="28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lv-LV"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endParaRPr lang="lv-LV" sz="2800" dirty="0">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06E70639-9697-867A-965A-F70264319500}"/>
              </a:ext>
            </a:extLst>
          </p:cNvPr>
          <p:cNvGrpSpPr>
            <a:grpSpLocks/>
          </p:cNvGrpSpPr>
          <p:nvPr/>
        </p:nvGrpSpPr>
        <p:grpSpPr bwMode="auto">
          <a:xfrm>
            <a:off x="1122080" y="1887725"/>
            <a:ext cx="8502710" cy="3225136"/>
            <a:chOff x="780607" y="1647053"/>
            <a:chExt cx="8502990" cy="3225047"/>
          </a:xfrm>
        </p:grpSpPr>
        <p:sp>
          <p:nvSpPr>
            <p:cNvPr id="9" name="Rectangle: Rounded Corners 8">
              <a:extLst>
                <a:ext uri="{FF2B5EF4-FFF2-40B4-BE49-F238E27FC236}">
                  <a16:creationId xmlns:a16="http://schemas.microsoft.com/office/drawing/2014/main" id="{2752AD50-2A7F-15E4-4579-F6D626F920F7}"/>
                </a:ext>
              </a:extLst>
            </p:cNvPr>
            <p:cNvSpPr/>
            <p:nvPr/>
          </p:nvSpPr>
          <p:spPr>
            <a:xfrm>
              <a:off x="6866668" y="3432896"/>
              <a:ext cx="2397204" cy="634978"/>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defRPr/>
              </a:pPr>
              <a:r>
                <a:rPr lang="lv-LV" altLang="lv-LV" sz="2100" dirty="0">
                  <a:solidFill>
                    <a:srgbClr val="414142"/>
                  </a:solidFill>
                  <a:latin typeface="Calibri" panose="020F0502020204030204" pitchFamily="34" charset="0"/>
                  <a:ea typeface="Calibri" panose="020F0502020204030204" pitchFamily="34" charset="0"/>
                  <a:cs typeface="Calibri" panose="020F0502020204030204" pitchFamily="34" charset="0"/>
                </a:rPr>
                <a:t>specifiskie atbilstības kritēriji</a:t>
              </a:r>
              <a:endParaRPr lang="lv-LV" altLang="lv-LV" sz="21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E6A5CAC-1707-A981-533A-F1B4C985A632}"/>
                </a:ext>
              </a:extLst>
            </p:cNvPr>
            <p:cNvSpPr/>
            <p:nvPr/>
          </p:nvSpPr>
          <p:spPr>
            <a:xfrm>
              <a:off x="780607" y="3209172"/>
              <a:ext cx="3149704" cy="914374"/>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Font typeface="Arial" panose="020B0604020202020204" pitchFamily="34" charset="0"/>
                <a:buNone/>
                <a:defRPr/>
              </a:pPr>
              <a:r>
                <a:rPr lang="lv-LV" altLang="lv-LV" sz="2400" dirty="0">
                  <a:solidFill>
                    <a:srgbClr val="414142"/>
                  </a:solidFill>
                  <a:latin typeface="Calibri" panose="020F0502020204030204" pitchFamily="34" charset="0"/>
                  <a:ea typeface="Calibri" panose="020F0502020204030204" pitchFamily="34" charset="0"/>
                  <a:cs typeface="Calibri" panose="020F0502020204030204" pitchFamily="34" charset="0"/>
                </a:rPr>
                <a:t>Projektu iesniegumu vērtēšanas kritēriji</a:t>
              </a:r>
              <a:endParaRPr lang="lv-LV" altLang="lv-LV" sz="24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F4378B1D-2647-D6A5-2E5D-78C4B7B5F7AA}"/>
                </a:ext>
              </a:extLst>
            </p:cNvPr>
            <p:cNvSpPr/>
            <p:nvPr/>
          </p:nvSpPr>
          <p:spPr>
            <a:xfrm>
              <a:off x="782987" y="1647053"/>
              <a:ext cx="3147324" cy="1087407"/>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defRPr/>
              </a:pPr>
              <a:r>
                <a:rPr lang="lv-LV" altLang="lv-LV" sz="2400" dirty="0">
                  <a:solidFill>
                    <a:srgbClr val="414142"/>
                  </a:solidFill>
                  <a:latin typeface="Calibri" panose="020F0502020204030204" pitchFamily="34" charset="0"/>
                  <a:ea typeface="Calibri" panose="020F0502020204030204" pitchFamily="34" charset="0"/>
                  <a:cs typeface="Calibri" panose="020F0502020204030204" pitchFamily="34" charset="0"/>
                </a:rPr>
                <a:t>Izslēgšanas noteikumi</a:t>
              </a:r>
              <a:endParaRPr lang="lv-LV" altLang="lv-LV" sz="2400" dirty="0">
                <a:solidFill>
                  <a:srgbClr val="1F497D"/>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B938F6C6-5FA4-7A22-ACDB-1E9014A42FAC}"/>
                </a:ext>
              </a:extLst>
            </p:cNvPr>
            <p:cNvSpPr/>
            <p:nvPr/>
          </p:nvSpPr>
          <p:spPr>
            <a:xfrm>
              <a:off x="3994915" y="2622144"/>
              <a:ext cx="2776630" cy="105407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buFont typeface="Wingdings" panose="05000000000000000000" pitchFamily="2" charset="2"/>
                <a:buChar char="Ø"/>
                <a:defRPr/>
              </a:pPr>
              <a:r>
                <a:rPr lang="lv-LV" altLang="lv-LV" sz="2400" dirty="0">
                  <a:solidFill>
                    <a:srgbClr val="414142"/>
                  </a:solidFill>
                  <a:latin typeface="Calibri" panose="020F0502020204030204" pitchFamily="34" charset="0"/>
                  <a:ea typeface="Calibri" panose="020F0502020204030204" pitchFamily="34" charset="0"/>
                  <a:cs typeface="Calibri" panose="020F0502020204030204" pitchFamily="34" charset="0"/>
                </a:rPr>
                <a:t>atbilstības kritēriji</a:t>
              </a:r>
              <a:endParaRPr lang="lv-LV" altLang="lv-LV" sz="2400" dirty="0">
                <a:solidFill>
                  <a:srgbClr val="1F497D"/>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999A4641-2597-2128-8D01-F8D467F6695D}"/>
                </a:ext>
              </a:extLst>
            </p:cNvPr>
            <p:cNvSpPr/>
            <p:nvPr/>
          </p:nvSpPr>
          <p:spPr>
            <a:xfrm>
              <a:off x="3961755" y="3879940"/>
              <a:ext cx="2873470" cy="99216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buFont typeface="Wingdings" panose="05000000000000000000" pitchFamily="2" charset="2"/>
                <a:buChar char="Ø"/>
                <a:defRPr/>
              </a:pPr>
              <a:r>
                <a:rPr lang="lv-LV" altLang="lv-LV" sz="2400" dirty="0">
                  <a:solidFill>
                    <a:srgbClr val="414142"/>
                  </a:solidFill>
                  <a:latin typeface="Calibri" panose="020F0502020204030204" pitchFamily="34" charset="0"/>
                  <a:ea typeface="Calibri" panose="020F0502020204030204" pitchFamily="34" charset="0"/>
                  <a:cs typeface="Calibri" panose="020F0502020204030204" pitchFamily="34" charset="0"/>
                </a:rPr>
                <a:t>kvalitātes kritēriji</a:t>
              </a:r>
              <a:endParaRPr lang="lv-LV" altLang="lv-LV" sz="2400" dirty="0">
                <a:solidFill>
                  <a:srgbClr val="1F497D"/>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06CF4074-1480-5DCC-0F29-7993B24756ED}"/>
                </a:ext>
              </a:extLst>
            </p:cNvPr>
            <p:cNvSpPr/>
            <p:nvPr/>
          </p:nvSpPr>
          <p:spPr>
            <a:xfrm>
              <a:off x="6886393" y="2022946"/>
              <a:ext cx="2397204" cy="649091"/>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defRPr/>
              </a:pPr>
              <a:r>
                <a:rPr lang="lv-LV" altLang="lv-LV" sz="2100" dirty="0">
                  <a:solidFill>
                    <a:srgbClr val="414142"/>
                  </a:solidFill>
                  <a:latin typeface="Calibri" panose="020F0502020204030204" pitchFamily="34" charset="0"/>
                  <a:ea typeface="Calibri" panose="020F0502020204030204" pitchFamily="34" charset="0"/>
                  <a:cs typeface="Calibri" panose="020F0502020204030204" pitchFamily="34" charset="0"/>
                </a:rPr>
                <a:t>vienotie</a:t>
              </a:r>
              <a:r>
                <a:rPr lang="lv-LV" altLang="lv-LV" sz="2000" dirty="0">
                  <a:solidFill>
                    <a:srgbClr val="414142"/>
                  </a:solidFill>
                  <a:latin typeface="Calibri" panose="020F0502020204030204" pitchFamily="34" charset="0"/>
                  <a:ea typeface="Calibri" panose="020F0502020204030204" pitchFamily="34" charset="0"/>
                  <a:cs typeface="Calibri" panose="020F0502020204030204" pitchFamily="34" charset="0"/>
                </a:rPr>
                <a:t> kritēriji</a:t>
              </a:r>
              <a:endParaRPr lang="lv-LV" altLang="lv-LV" sz="20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43010" name="Picture 2">
            <a:extLst>
              <a:ext uri="{FF2B5EF4-FFF2-40B4-BE49-F238E27FC236}">
                <a16:creationId xmlns:a16="http://schemas.microsoft.com/office/drawing/2014/main" id="{FE71C633-AA31-0136-7446-09072ABF7C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44516" y="1210056"/>
            <a:ext cx="1914310" cy="13168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E737A98-20C4-460A-8237-F9B09A576536}"/>
              </a:ext>
            </a:extLst>
          </p:cNvPr>
          <p:cNvPicPr>
            <a:picLocks noChangeAspect="1"/>
          </p:cNvPicPr>
          <p:nvPr/>
        </p:nvPicPr>
        <p:blipFill>
          <a:blip r:embed="rId4"/>
          <a:stretch>
            <a:fillRect/>
          </a:stretch>
        </p:blipFill>
        <p:spPr>
          <a:xfrm>
            <a:off x="7207941" y="2924063"/>
            <a:ext cx="2436575" cy="847417"/>
          </a:xfrm>
          <a:prstGeom prst="rect">
            <a:avLst/>
          </a:prstGeom>
        </p:spPr>
      </p:pic>
    </p:spTree>
    <p:extLst>
      <p:ext uri="{BB962C8B-B14F-4D97-AF65-F5344CB8AC3E}">
        <p14:creationId xmlns:p14="http://schemas.microsoft.com/office/powerpoint/2010/main" val="3278105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1007-FC22-A84E-2124-D18504BAC9B2}"/>
              </a:ext>
            </a:extLst>
          </p:cNvPr>
          <p:cNvSpPr>
            <a:spLocks noGrp="1"/>
          </p:cNvSpPr>
          <p:nvPr>
            <p:ph type="title"/>
          </p:nvPr>
        </p:nvSpPr>
        <p:spPr/>
        <p:txBody>
          <a:bodyPr>
            <a:normAutofit/>
          </a:bodyPr>
          <a:lstStyle/>
          <a:p>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Vērtēšanas kārtība</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3</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lv-LV"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lv-LV" sz="28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ontent Placeholder 7">
            <a:extLst>
              <a:ext uri="{FF2B5EF4-FFF2-40B4-BE49-F238E27FC236}">
                <a16:creationId xmlns:a16="http://schemas.microsoft.com/office/drawing/2014/main" id="{3E9FDF49-023D-5071-0E1E-9A2C70776420}"/>
              </a:ext>
            </a:extLst>
          </p:cNvPr>
          <p:cNvGraphicFramePr>
            <a:graphicFrameLocks noGrp="1"/>
          </p:cNvGraphicFramePr>
          <p:nvPr>
            <p:ph idx="1"/>
            <p:extLst>
              <p:ext uri="{D42A27DB-BD31-4B8C-83A1-F6EECF244321}">
                <p14:modId xmlns:p14="http://schemas.microsoft.com/office/powerpoint/2010/main" val="4103246270"/>
              </p:ext>
            </p:extLst>
          </p:nvPr>
        </p:nvGraphicFramePr>
        <p:xfrm>
          <a:off x="1815059" y="2018320"/>
          <a:ext cx="9767341" cy="1737360"/>
        </p:xfrm>
        <a:graphic>
          <a:graphicData uri="http://schemas.openxmlformats.org/drawingml/2006/table">
            <a:tbl>
              <a:tblPr firstRow="1" bandRow="1">
                <a:tableStyleId>{5C22544A-7EE6-4342-B048-85BDC9FD1C3A}</a:tableStyleId>
              </a:tblPr>
              <a:tblGrid>
                <a:gridCol w="1831229">
                  <a:extLst>
                    <a:ext uri="{9D8B030D-6E8A-4147-A177-3AD203B41FA5}">
                      <a16:colId xmlns:a16="http://schemas.microsoft.com/office/drawing/2014/main" val="4065895458"/>
                    </a:ext>
                  </a:extLst>
                </a:gridCol>
                <a:gridCol w="3556174">
                  <a:extLst>
                    <a:ext uri="{9D8B030D-6E8A-4147-A177-3AD203B41FA5}">
                      <a16:colId xmlns:a16="http://schemas.microsoft.com/office/drawing/2014/main" val="453757347"/>
                    </a:ext>
                  </a:extLst>
                </a:gridCol>
                <a:gridCol w="4379938">
                  <a:extLst>
                    <a:ext uri="{9D8B030D-6E8A-4147-A177-3AD203B41FA5}">
                      <a16:colId xmlns:a16="http://schemas.microsoft.com/office/drawing/2014/main" val="3045395306"/>
                    </a:ext>
                  </a:extLst>
                </a:gridCol>
              </a:tblGrid>
              <a:tr h="74168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Izslēgšanas nosacījumi*</a:t>
                      </a:r>
                    </a:p>
                  </a:txBody>
                  <a:tcPr/>
                </a:tc>
                <a:tc>
                  <a:txBody>
                    <a:bodyPr/>
                    <a:lstStyle/>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lv-LV" altLang="lv-LV" sz="1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uz projekta iesniedzēju nav attiecināms neviens no izslēgšanas noteikumiem vai nav</a:t>
                      </a:r>
                      <a:r>
                        <a:rPr kumimoji="0" lang="en-US" altLang="lv-LV" sz="1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lv-LV" altLang="lv-LV" sz="1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noteiktas  starptautiskās vai nacionālās sankcijas </a:t>
                      </a:r>
                      <a:r>
                        <a:rPr kumimoji="0" lang="lv-LV" sz="1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lv-LV" altLang="lv-LV" sz="1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8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Atbilstību kritērijam pārbauda: </a:t>
                      </a:r>
                    </a:p>
                    <a:p>
                      <a:pPr marL="342900" marR="0" lvl="0" indent="-342900" algn="l" defTabSz="938213" rtl="0" eaLnBrk="0" fontAlgn="base" latinLnBrk="0" hangingPunct="0">
                        <a:lnSpc>
                          <a:spcPct val="100000"/>
                        </a:lnSpc>
                        <a:spcBef>
                          <a:spcPct val="0"/>
                        </a:spcBef>
                        <a:spcAft>
                          <a:spcPct val="0"/>
                        </a:spcAft>
                        <a:buClrTx/>
                        <a:buSzTx/>
                        <a:buFontTx/>
                        <a:buAutoNum type="arabicParenR"/>
                        <a:tabLst/>
                        <a:defRPr/>
                      </a:pPr>
                      <a:r>
                        <a:rPr kumimoji="0" lang="lv-LV" sz="18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uz projekta iesnieguma iesniegšanas dienu </a:t>
                      </a:r>
                    </a:p>
                    <a:p>
                      <a:pPr marL="342900" marR="0" lvl="0" indent="-342900" algn="just" defTabSz="938213" rtl="0" eaLnBrk="0" fontAlgn="base" latinLnBrk="0" hangingPunct="0">
                        <a:lnSpc>
                          <a:spcPct val="100000"/>
                        </a:lnSpc>
                        <a:spcBef>
                          <a:spcPct val="0"/>
                        </a:spcBef>
                        <a:spcAft>
                          <a:spcPct val="0"/>
                        </a:spcAft>
                        <a:buClrTx/>
                        <a:buSzTx/>
                        <a:buFontTx/>
                        <a:buAutoNum type="arabicParenR"/>
                        <a:tabLst/>
                        <a:defRPr/>
                      </a:pPr>
                      <a:r>
                        <a:rPr kumimoji="0" lang="lv-LV" sz="18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uz brīdi, kad tiek pieņemts lēmums par projekta iesnieguma apstiprināšanu vai atzinums par nosacījumu izpildi</a:t>
                      </a:r>
                      <a:endParaRPr kumimoji="0" lang="lv-LV" sz="1800" b="0" i="1"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03313146"/>
                  </a:ext>
                </a:extLst>
              </a:tr>
            </a:tbl>
          </a:graphicData>
        </a:graphic>
      </p:graphicFrame>
      <p:sp>
        <p:nvSpPr>
          <p:cNvPr id="6" name="Slide Number Placeholder 5">
            <a:extLst>
              <a:ext uri="{FF2B5EF4-FFF2-40B4-BE49-F238E27FC236}">
                <a16:creationId xmlns:a16="http://schemas.microsoft.com/office/drawing/2014/main" id="{EFFEEB32-AFB7-601C-71DB-779CF7CD3BC0}"/>
              </a:ext>
            </a:extLst>
          </p:cNvPr>
          <p:cNvSpPr>
            <a:spLocks noGrp="1"/>
          </p:cNvSpPr>
          <p:nvPr>
            <p:ph type="sldNum" sz="quarter" idx="13"/>
          </p:nvPr>
        </p:nvSpPr>
        <p:spPr/>
        <p:txBody>
          <a:bodyPr/>
          <a:lstStyle/>
          <a:p>
            <a:pPr>
              <a:defRPr/>
            </a:pPr>
            <a:fld id="{9F6105F7-AC56-47D1-A571-69EA814D9A81}" type="slidenum">
              <a:rPr lang="en-US" altLang="lv-LV" smtClean="0"/>
              <a:pPr>
                <a:defRPr/>
              </a:pPr>
              <a:t>25</a:t>
            </a:fld>
            <a:endParaRPr lang="en-US" altLang="lv-LV"/>
          </a:p>
        </p:txBody>
      </p:sp>
      <p:sp>
        <p:nvSpPr>
          <p:cNvPr id="11" name="TextBox 10">
            <a:extLst>
              <a:ext uri="{FF2B5EF4-FFF2-40B4-BE49-F238E27FC236}">
                <a16:creationId xmlns:a16="http://schemas.microsoft.com/office/drawing/2014/main" id="{877AB857-2A77-77AF-333C-F75FA422A4B3}"/>
              </a:ext>
            </a:extLst>
          </p:cNvPr>
          <p:cNvSpPr txBox="1"/>
          <p:nvPr/>
        </p:nvSpPr>
        <p:spPr>
          <a:xfrm>
            <a:off x="1815059" y="3916355"/>
            <a:ext cx="9440770" cy="584775"/>
          </a:xfrm>
          <a:prstGeom prst="rect">
            <a:avLst/>
          </a:prstGeom>
          <a:noFill/>
        </p:spPr>
        <p:txBody>
          <a:bodyPr wrap="square">
            <a:spAutoFit/>
          </a:bodyPr>
          <a:lstStyle/>
          <a:p>
            <a:pPr marL="0" marR="0" lvl="0" indent="0" algn="just" defTabSz="938213" rtl="0" eaLnBrk="0" fontAlgn="base" latinLnBrk="0" hangingPunct="0">
              <a:lnSpc>
                <a:spcPct val="100000"/>
              </a:lnSpc>
              <a:spcBef>
                <a:spcPct val="0"/>
              </a:spcBef>
              <a:spcAft>
                <a:spcPct val="0"/>
              </a:spcAft>
              <a:buClrTx/>
              <a:buSzTx/>
              <a:buFontTx/>
              <a:buNone/>
              <a:tabLst/>
              <a:defRPr/>
            </a:pPr>
            <a:r>
              <a:rPr lang="lv-LV" sz="14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t>
            </a:r>
            <a:r>
              <a:rPr kumimoji="0" lang="lv-LV" sz="1600" b="0" i="1" u="none" strike="noStrike" kern="120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Nepiemēro projektu iesniedzējam: tiešās vai pastarpinātās pārvaldes iestādei, atvasinātai publiskai personai, citai valsts iestādei</a:t>
            </a:r>
            <a:endParaRPr kumimoji="0" lang="lv-LV" sz="1400" b="0" i="1" u="none" strike="noStrike" kern="120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Freeform: Shape 2">
            <a:extLst>
              <a:ext uri="{FF2B5EF4-FFF2-40B4-BE49-F238E27FC236}">
                <a16:creationId xmlns:a16="http://schemas.microsoft.com/office/drawing/2014/main" id="{4C8A97F5-64BD-BEDC-4333-13362C06029E}"/>
              </a:ext>
            </a:extLst>
          </p:cNvPr>
          <p:cNvSpPr/>
          <p:nvPr/>
        </p:nvSpPr>
        <p:spPr>
          <a:xfrm>
            <a:off x="2081822" y="4671277"/>
            <a:ext cx="4014178" cy="1475450"/>
          </a:xfrm>
          <a:custGeom>
            <a:avLst/>
            <a:gdLst>
              <a:gd name="connsiteX0" fmla="*/ 2046514 w 2046514"/>
              <a:gd name="connsiteY0" fmla="*/ 0 h 1118431"/>
              <a:gd name="connsiteX1" fmla="*/ 1684277 w 2046514"/>
              <a:gd name="connsiteY1" fmla="*/ 288765 h 1118431"/>
              <a:gd name="connsiteX2" fmla="*/ 1322039 w 2046514"/>
              <a:gd name="connsiteY2" fmla="*/ 0 h 1118431"/>
              <a:gd name="connsiteX3" fmla="*/ 1322039 w 2046514"/>
              <a:gd name="connsiteY3" fmla="*/ 271622 h 1118431"/>
              <a:gd name="connsiteX4" fmla="*/ 117569 w 2046514"/>
              <a:gd name="connsiteY4" fmla="*/ 271622 h 1118431"/>
              <a:gd name="connsiteX5" fmla="*/ 0 w 2046514"/>
              <a:gd name="connsiteY5" fmla="*/ 389191 h 1118431"/>
              <a:gd name="connsiteX6" fmla="*/ 0 w 2046514"/>
              <a:gd name="connsiteY6" fmla="*/ 483022 h 1118431"/>
              <a:gd name="connsiteX7" fmla="*/ 0 w 2046514"/>
              <a:gd name="connsiteY7" fmla="*/ 712097 h 1118431"/>
              <a:gd name="connsiteX8" fmla="*/ 0 w 2046514"/>
              <a:gd name="connsiteY8" fmla="*/ 829666 h 1118431"/>
              <a:gd name="connsiteX9" fmla="*/ 362237 w 2046514"/>
              <a:gd name="connsiteY9" fmla="*/ 1118431 h 1118431"/>
              <a:gd name="connsiteX10" fmla="*/ 724475 w 2046514"/>
              <a:gd name="connsiteY10" fmla="*/ 829666 h 1118431"/>
              <a:gd name="connsiteX11" fmla="*/ 1928945 w 2046514"/>
              <a:gd name="connsiteY11" fmla="*/ 829666 h 1118431"/>
              <a:gd name="connsiteX12" fmla="*/ 2046514 w 2046514"/>
              <a:gd name="connsiteY12" fmla="*/ 712097 h 1118431"/>
              <a:gd name="connsiteX13" fmla="*/ 2046514 w 2046514"/>
              <a:gd name="connsiteY13" fmla="*/ 540901 h 1118431"/>
              <a:gd name="connsiteX14" fmla="*/ 2046514 w 2046514"/>
              <a:gd name="connsiteY14" fmla="*/ 389191 h 111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6514" h="1118431">
                <a:moveTo>
                  <a:pt x="2046514" y="0"/>
                </a:moveTo>
                <a:lnTo>
                  <a:pt x="1684277" y="288765"/>
                </a:lnTo>
                <a:lnTo>
                  <a:pt x="1322039" y="0"/>
                </a:lnTo>
                <a:lnTo>
                  <a:pt x="1322039" y="271622"/>
                </a:lnTo>
                <a:lnTo>
                  <a:pt x="117569" y="271622"/>
                </a:lnTo>
                <a:cubicBezTo>
                  <a:pt x="52637" y="271622"/>
                  <a:pt x="0" y="324259"/>
                  <a:pt x="0" y="389191"/>
                </a:cubicBezTo>
                <a:lnTo>
                  <a:pt x="0" y="483022"/>
                </a:lnTo>
                <a:lnTo>
                  <a:pt x="0" y="712097"/>
                </a:lnTo>
                <a:lnTo>
                  <a:pt x="0" y="829666"/>
                </a:lnTo>
                <a:lnTo>
                  <a:pt x="362237" y="1118431"/>
                </a:lnTo>
                <a:lnTo>
                  <a:pt x="724475" y="829666"/>
                </a:lnTo>
                <a:lnTo>
                  <a:pt x="1928945" y="829666"/>
                </a:lnTo>
                <a:cubicBezTo>
                  <a:pt x="1993877" y="829666"/>
                  <a:pt x="2046514" y="777029"/>
                  <a:pt x="2046514" y="712097"/>
                </a:cubicBezTo>
                <a:lnTo>
                  <a:pt x="2046514" y="540901"/>
                </a:lnTo>
                <a:lnTo>
                  <a:pt x="2046514" y="3891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v-LV" b="1" dirty="0">
                <a:latin typeface="Calibri" panose="020F0502020204030204" pitchFamily="34" charset="0"/>
                <a:ea typeface="Calibri" panose="020F0502020204030204" pitchFamily="34" charset="0"/>
                <a:cs typeface="Calibri" panose="020F0502020204030204" pitchFamily="34" charset="0"/>
              </a:rPr>
              <a:t>Ja atbilst izslēgšanas nosacījumiem, </a:t>
            </a:r>
            <a:r>
              <a:rPr lang="en-US" b="1" dirty="0">
                <a:latin typeface="Calibri" panose="020F0502020204030204" pitchFamily="34" charset="0"/>
                <a:ea typeface="Calibri" panose="020F0502020204030204" pitchFamily="34" charset="0"/>
                <a:cs typeface="Calibri" panose="020F0502020204030204" pitchFamily="34" charset="0"/>
              </a:rPr>
              <a:t>projekta </a:t>
            </a:r>
            <a:r>
              <a:rPr lang="en-US" b="1" dirty="0" err="1">
                <a:latin typeface="Calibri" panose="020F0502020204030204" pitchFamily="34" charset="0"/>
                <a:ea typeface="Calibri" panose="020F0502020204030204" pitchFamily="34" charset="0"/>
                <a:cs typeface="Calibri" panose="020F0502020204030204" pitchFamily="34" charset="0"/>
              </a:rPr>
              <a:t>iesniegumu</a:t>
            </a:r>
            <a:r>
              <a:rPr lang="lv-LV" b="1" dirty="0">
                <a:latin typeface="Calibri" panose="020F0502020204030204" pitchFamily="34" charset="0"/>
                <a:ea typeface="Calibri" panose="020F0502020204030204" pitchFamily="34" charset="0"/>
                <a:cs typeface="Calibri" panose="020F0502020204030204" pitchFamily="34" charset="0"/>
              </a:rPr>
              <a:t> noraida</a:t>
            </a:r>
          </a:p>
        </p:txBody>
      </p:sp>
      <p:sp>
        <p:nvSpPr>
          <p:cNvPr id="7" name="Freeform: Shape 6">
            <a:extLst>
              <a:ext uri="{FF2B5EF4-FFF2-40B4-BE49-F238E27FC236}">
                <a16:creationId xmlns:a16="http://schemas.microsoft.com/office/drawing/2014/main" id="{24F37411-3D76-BD5C-6900-EE614AA93621}"/>
              </a:ext>
            </a:extLst>
          </p:cNvPr>
          <p:cNvSpPr/>
          <p:nvPr/>
        </p:nvSpPr>
        <p:spPr>
          <a:xfrm flipH="1">
            <a:off x="7261871" y="4600250"/>
            <a:ext cx="3732227" cy="1505930"/>
          </a:xfrm>
          <a:custGeom>
            <a:avLst/>
            <a:gdLst>
              <a:gd name="connsiteX0" fmla="*/ 2046514 w 2046514"/>
              <a:gd name="connsiteY0" fmla="*/ 0 h 1118431"/>
              <a:gd name="connsiteX1" fmla="*/ 1684277 w 2046514"/>
              <a:gd name="connsiteY1" fmla="*/ 288765 h 1118431"/>
              <a:gd name="connsiteX2" fmla="*/ 1322039 w 2046514"/>
              <a:gd name="connsiteY2" fmla="*/ 0 h 1118431"/>
              <a:gd name="connsiteX3" fmla="*/ 1322039 w 2046514"/>
              <a:gd name="connsiteY3" fmla="*/ 271622 h 1118431"/>
              <a:gd name="connsiteX4" fmla="*/ 117569 w 2046514"/>
              <a:gd name="connsiteY4" fmla="*/ 271622 h 1118431"/>
              <a:gd name="connsiteX5" fmla="*/ 0 w 2046514"/>
              <a:gd name="connsiteY5" fmla="*/ 389191 h 1118431"/>
              <a:gd name="connsiteX6" fmla="*/ 0 w 2046514"/>
              <a:gd name="connsiteY6" fmla="*/ 483022 h 1118431"/>
              <a:gd name="connsiteX7" fmla="*/ 0 w 2046514"/>
              <a:gd name="connsiteY7" fmla="*/ 712097 h 1118431"/>
              <a:gd name="connsiteX8" fmla="*/ 0 w 2046514"/>
              <a:gd name="connsiteY8" fmla="*/ 829666 h 1118431"/>
              <a:gd name="connsiteX9" fmla="*/ 362237 w 2046514"/>
              <a:gd name="connsiteY9" fmla="*/ 1118431 h 1118431"/>
              <a:gd name="connsiteX10" fmla="*/ 724475 w 2046514"/>
              <a:gd name="connsiteY10" fmla="*/ 829666 h 1118431"/>
              <a:gd name="connsiteX11" fmla="*/ 1928945 w 2046514"/>
              <a:gd name="connsiteY11" fmla="*/ 829666 h 1118431"/>
              <a:gd name="connsiteX12" fmla="*/ 2046514 w 2046514"/>
              <a:gd name="connsiteY12" fmla="*/ 712097 h 1118431"/>
              <a:gd name="connsiteX13" fmla="*/ 2046514 w 2046514"/>
              <a:gd name="connsiteY13" fmla="*/ 540901 h 1118431"/>
              <a:gd name="connsiteX14" fmla="*/ 2046514 w 2046514"/>
              <a:gd name="connsiteY14" fmla="*/ 389191 h 111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6514" h="1118431">
                <a:moveTo>
                  <a:pt x="2046514" y="0"/>
                </a:moveTo>
                <a:lnTo>
                  <a:pt x="1684277" y="288765"/>
                </a:lnTo>
                <a:lnTo>
                  <a:pt x="1322039" y="0"/>
                </a:lnTo>
                <a:lnTo>
                  <a:pt x="1322039" y="271622"/>
                </a:lnTo>
                <a:lnTo>
                  <a:pt x="117569" y="271622"/>
                </a:lnTo>
                <a:cubicBezTo>
                  <a:pt x="52637" y="271622"/>
                  <a:pt x="0" y="324259"/>
                  <a:pt x="0" y="389191"/>
                </a:cubicBezTo>
                <a:lnTo>
                  <a:pt x="0" y="483022"/>
                </a:lnTo>
                <a:lnTo>
                  <a:pt x="0" y="712097"/>
                </a:lnTo>
                <a:lnTo>
                  <a:pt x="0" y="829666"/>
                </a:lnTo>
                <a:lnTo>
                  <a:pt x="362237" y="1118431"/>
                </a:lnTo>
                <a:lnTo>
                  <a:pt x="724475" y="829666"/>
                </a:lnTo>
                <a:lnTo>
                  <a:pt x="1928945" y="829666"/>
                </a:lnTo>
                <a:cubicBezTo>
                  <a:pt x="1993877" y="829666"/>
                  <a:pt x="2046514" y="777029"/>
                  <a:pt x="2046514" y="712097"/>
                </a:cubicBezTo>
                <a:lnTo>
                  <a:pt x="2046514" y="540901"/>
                </a:lnTo>
                <a:lnTo>
                  <a:pt x="2046514" y="38919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v-LV" b="1" dirty="0">
                <a:latin typeface="Calibri" panose="020F0502020204030204" pitchFamily="34" charset="0"/>
                <a:ea typeface="Calibri" panose="020F0502020204030204" pitchFamily="34" charset="0"/>
                <a:cs typeface="Calibri" panose="020F0502020204030204" pitchFamily="34" charset="0"/>
              </a:rPr>
              <a:t>Ja neatbilst, vērtēšanu turpina ar </a:t>
            </a:r>
            <a:r>
              <a:rPr lang="en-US" b="1" dirty="0" err="1">
                <a:latin typeface="Calibri" panose="020F0502020204030204" pitchFamily="34" charset="0"/>
                <a:ea typeface="Calibri" panose="020F0502020204030204" pitchFamily="34" charset="0"/>
                <a:cs typeface="Calibri" panose="020F0502020204030204" pitchFamily="34" charset="0"/>
              </a:rPr>
              <a:t>neprecizējamo</a:t>
            </a:r>
            <a:r>
              <a:rPr lang="en-US" b="1" dirty="0">
                <a:latin typeface="Calibri" panose="020F0502020204030204" pitchFamily="34" charset="0"/>
                <a:ea typeface="Calibri" panose="020F0502020204030204" pitchFamily="34" charset="0"/>
                <a:cs typeface="Calibri" panose="020F0502020204030204" pitchFamily="34" charset="0"/>
              </a:rPr>
              <a:t> </a:t>
            </a:r>
            <a:r>
              <a:rPr lang="lv-LV" b="1" dirty="0">
                <a:latin typeface="Calibri" panose="020F0502020204030204" pitchFamily="34" charset="0"/>
                <a:ea typeface="Calibri" panose="020F0502020204030204" pitchFamily="34" charset="0"/>
                <a:cs typeface="Calibri" panose="020F0502020204030204" pitchFamily="34" charset="0"/>
              </a:rPr>
              <a:t>kritērij</a:t>
            </a:r>
            <a:r>
              <a:rPr lang="en-US" b="1" dirty="0">
                <a:latin typeface="Calibri" panose="020F0502020204030204" pitchFamily="34" charset="0"/>
                <a:ea typeface="Calibri" panose="020F0502020204030204" pitchFamily="34" charset="0"/>
                <a:cs typeface="Calibri" panose="020F0502020204030204" pitchFamily="34" charset="0"/>
              </a:rPr>
              <a:t>u</a:t>
            </a:r>
            <a:endParaRPr lang="lv-LV"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1561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1007-FC22-A84E-2124-D18504BAC9B2}"/>
              </a:ext>
            </a:extLst>
          </p:cNvPr>
          <p:cNvSpPr>
            <a:spLocks noGrp="1"/>
          </p:cNvSpPr>
          <p:nvPr>
            <p:ph type="title"/>
          </p:nvPr>
        </p:nvSpPr>
        <p:spPr/>
        <p:txBody>
          <a:bodyPr>
            <a:normAutofit/>
          </a:bodyPr>
          <a:lstStyle/>
          <a:p>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Vērtēšanas kārtība</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4</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lv-LV"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lv-LV" sz="28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ontent Placeholder 7">
            <a:extLst>
              <a:ext uri="{FF2B5EF4-FFF2-40B4-BE49-F238E27FC236}">
                <a16:creationId xmlns:a16="http://schemas.microsoft.com/office/drawing/2014/main" id="{3E9FDF49-023D-5071-0E1E-9A2C70776420}"/>
              </a:ext>
            </a:extLst>
          </p:cNvPr>
          <p:cNvGraphicFramePr>
            <a:graphicFrameLocks noGrp="1"/>
          </p:cNvGraphicFramePr>
          <p:nvPr>
            <p:ph idx="1"/>
            <p:extLst>
              <p:ext uri="{D42A27DB-BD31-4B8C-83A1-F6EECF244321}">
                <p14:modId xmlns:p14="http://schemas.microsoft.com/office/powerpoint/2010/main" val="527400259"/>
              </p:ext>
            </p:extLst>
          </p:nvPr>
        </p:nvGraphicFramePr>
        <p:xfrm>
          <a:off x="1815059" y="1565093"/>
          <a:ext cx="9767341" cy="1737360"/>
        </p:xfrm>
        <a:graphic>
          <a:graphicData uri="http://schemas.openxmlformats.org/drawingml/2006/table">
            <a:tbl>
              <a:tblPr firstRow="1" bandRow="1">
                <a:tableStyleId>{5C22544A-7EE6-4342-B048-85BDC9FD1C3A}</a:tableStyleId>
              </a:tblPr>
              <a:tblGrid>
                <a:gridCol w="764018">
                  <a:extLst>
                    <a:ext uri="{9D8B030D-6E8A-4147-A177-3AD203B41FA5}">
                      <a16:colId xmlns:a16="http://schemas.microsoft.com/office/drawing/2014/main" val="4065895458"/>
                    </a:ext>
                  </a:extLst>
                </a:gridCol>
                <a:gridCol w="4568483">
                  <a:extLst>
                    <a:ext uri="{9D8B030D-6E8A-4147-A177-3AD203B41FA5}">
                      <a16:colId xmlns:a16="http://schemas.microsoft.com/office/drawing/2014/main" val="453757347"/>
                    </a:ext>
                  </a:extLst>
                </a:gridCol>
                <a:gridCol w="4434840">
                  <a:extLst>
                    <a:ext uri="{9D8B030D-6E8A-4147-A177-3AD203B41FA5}">
                      <a16:colId xmlns:a16="http://schemas.microsoft.com/office/drawing/2014/main" val="3045395306"/>
                    </a:ext>
                  </a:extLst>
                </a:gridCol>
              </a:tblGrid>
              <a:tr h="370840">
                <a:tc gridSpan="3">
                  <a:txBody>
                    <a:bodyPr/>
                    <a:lstStyle/>
                    <a:p>
                      <a:pPr algn="ctr"/>
                      <a:r>
                        <a:rPr lang="lv-LV"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N</a:t>
                      </a:r>
                      <a:r>
                        <a:rPr lang="en-US"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eprecizējams </a:t>
                      </a:r>
                      <a:r>
                        <a:rPr lang="lv-LV"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kritērij</a:t>
                      </a:r>
                      <a:r>
                        <a:rPr lang="en-US"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s</a:t>
                      </a:r>
                      <a:endParaRPr lang="lv-LV" sz="2200" noProof="0" dirty="0">
                        <a:solidFill>
                          <a:srgbClr val="003366"/>
                        </a:solidFill>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077169702"/>
                  </a:ext>
                </a:extLst>
              </a:tr>
              <a:tr h="74168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2.1.</a:t>
                      </a:r>
                      <a:endParaRPr kumimoji="0" lang="lv-LV"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lv-LV" altLang="lv-LV"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Projekta iesniedzējs nav grūtībās nonācis saimnieciskās  darbības veicējs</a:t>
                      </a:r>
                    </a:p>
                  </a:txBody>
                  <a:tcPr/>
                </a:tc>
                <a:tc>
                  <a:txBody>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Atbilstību kritērijam pārbauda: </a:t>
                      </a:r>
                    </a:p>
                    <a:p>
                      <a:pPr marL="342900" marR="0" lvl="0" indent="-342900" algn="l" defTabSz="938213" rtl="0" eaLnBrk="0" fontAlgn="base" latinLnBrk="0" hangingPunct="0">
                        <a:lnSpc>
                          <a:spcPct val="100000"/>
                        </a:lnSpc>
                        <a:spcBef>
                          <a:spcPct val="0"/>
                        </a:spcBef>
                        <a:spcAft>
                          <a:spcPct val="0"/>
                        </a:spcAft>
                        <a:buClrTx/>
                        <a:buSzTx/>
                        <a:buFontTx/>
                        <a:buAutoNum type="arabicParenR"/>
                        <a:tabLst/>
                        <a:defRPr/>
                      </a:pPr>
                      <a:r>
                        <a:rPr kumimoji="0" lang="lv-LV"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uz projekta iesnieguma iesniegšanas dienu </a:t>
                      </a:r>
                    </a:p>
                    <a:p>
                      <a:pPr marL="342900" marR="0" lvl="0" indent="-342900" algn="just" defTabSz="938213" rtl="0" eaLnBrk="0" fontAlgn="base" latinLnBrk="0" hangingPunct="0">
                        <a:lnSpc>
                          <a:spcPct val="100000"/>
                        </a:lnSpc>
                        <a:spcBef>
                          <a:spcPct val="0"/>
                        </a:spcBef>
                        <a:spcAft>
                          <a:spcPct val="0"/>
                        </a:spcAft>
                        <a:buClrTx/>
                        <a:buSzTx/>
                        <a:buFontTx/>
                        <a:buAutoNum type="arabicParenR"/>
                        <a:tabLst/>
                        <a:defRPr/>
                      </a:pPr>
                      <a:r>
                        <a:rPr kumimoji="0" lang="lv-LV"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uz brīdi, kad tiek pieņemts lēmums par projekta iesnieguma apstiprināšanu vai atzinums par nosacījumu izpildi</a:t>
                      </a:r>
                      <a:endParaRPr kumimoji="0" lang="lv-LV" sz="1600" b="0" i="1"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03313146"/>
                  </a:ext>
                </a:extLst>
              </a:tr>
            </a:tbl>
          </a:graphicData>
        </a:graphic>
      </p:graphicFrame>
      <p:sp>
        <p:nvSpPr>
          <p:cNvPr id="4" name="Text Placeholder 3">
            <a:extLst>
              <a:ext uri="{FF2B5EF4-FFF2-40B4-BE49-F238E27FC236}">
                <a16:creationId xmlns:a16="http://schemas.microsoft.com/office/drawing/2014/main" id="{D502F4EE-A42F-C113-EB5E-DF355515CC5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BBFF9B98-EF81-B32D-C7A0-BE21728A472D}"/>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EFFEEB32-AFB7-601C-71DB-779CF7CD3BC0}"/>
              </a:ext>
            </a:extLst>
          </p:cNvPr>
          <p:cNvSpPr>
            <a:spLocks noGrp="1"/>
          </p:cNvSpPr>
          <p:nvPr>
            <p:ph type="sldNum" sz="quarter" idx="13"/>
          </p:nvPr>
        </p:nvSpPr>
        <p:spPr/>
        <p:txBody>
          <a:bodyPr/>
          <a:lstStyle/>
          <a:p>
            <a:pPr>
              <a:defRPr/>
            </a:pPr>
            <a:fld id="{9F6105F7-AC56-47D1-A571-69EA814D9A81}" type="slidenum">
              <a:rPr lang="en-US" altLang="lv-LV" smtClean="0"/>
              <a:pPr>
                <a:defRPr/>
              </a:pPr>
              <a:t>26</a:t>
            </a:fld>
            <a:endParaRPr lang="en-US" altLang="lv-LV"/>
          </a:p>
        </p:txBody>
      </p:sp>
      <p:sp>
        <p:nvSpPr>
          <p:cNvPr id="10" name="Freeform: Shape 9">
            <a:extLst>
              <a:ext uri="{FF2B5EF4-FFF2-40B4-BE49-F238E27FC236}">
                <a16:creationId xmlns:a16="http://schemas.microsoft.com/office/drawing/2014/main" id="{2CD337D7-F247-6F06-2661-EC43192D0C57}"/>
              </a:ext>
            </a:extLst>
          </p:cNvPr>
          <p:cNvSpPr/>
          <p:nvPr/>
        </p:nvSpPr>
        <p:spPr>
          <a:xfrm>
            <a:off x="1815059" y="4227597"/>
            <a:ext cx="4687341" cy="1723994"/>
          </a:xfrm>
          <a:custGeom>
            <a:avLst/>
            <a:gdLst>
              <a:gd name="connsiteX0" fmla="*/ 2046514 w 2046514"/>
              <a:gd name="connsiteY0" fmla="*/ 0 h 1118431"/>
              <a:gd name="connsiteX1" fmla="*/ 1684277 w 2046514"/>
              <a:gd name="connsiteY1" fmla="*/ 288765 h 1118431"/>
              <a:gd name="connsiteX2" fmla="*/ 1322039 w 2046514"/>
              <a:gd name="connsiteY2" fmla="*/ 0 h 1118431"/>
              <a:gd name="connsiteX3" fmla="*/ 1322039 w 2046514"/>
              <a:gd name="connsiteY3" fmla="*/ 271622 h 1118431"/>
              <a:gd name="connsiteX4" fmla="*/ 117569 w 2046514"/>
              <a:gd name="connsiteY4" fmla="*/ 271622 h 1118431"/>
              <a:gd name="connsiteX5" fmla="*/ 0 w 2046514"/>
              <a:gd name="connsiteY5" fmla="*/ 389191 h 1118431"/>
              <a:gd name="connsiteX6" fmla="*/ 0 w 2046514"/>
              <a:gd name="connsiteY6" fmla="*/ 483022 h 1118431"/>
              <a:gd name="connsiteX7" fmla="*/ 0 w 2046514"/>
              <a:gd name="connsiteY7" fmla="*/ 712097 h 1118431"/>
              <a:gd name="connsiteX8" fmla="*/ 0 w 2046514"/>
              <a:gd name="connsiteY8" fmla="*/ 829666 h 1118431"/>
              <a:gd name="connsiteX9" fmla="*/ 362237 w 2046514"/>
              <a:gd name="connsiteY9" fmla="*/ 1118431 h 1118431"/>
              <a:gd name="connsiteX10" fmla="*/ 724475 w 2046514"/>
              <a:gd name="connsiteY10" fmla="*/ 829666 h 1118431"/>
              <a:gd name="connsiteX11" fmla="*/ 1928945 w 2046514"/>
              <a:gd name="connsiteY11" fmla="*/ 829666 h 1118431"/>
              <a:gd name="connsiteX12" fmla="*/ 2046514 w 2046514"/>
              <a:gd name="connsiteY12" fmla="*/ 712097 h 1118431"/>
              <a:gd name="connsiteX13" fmla="*/ 2046514 w 2046514"/>
              <a:gd name="connsiteY13" fmla="*/ 540901 h 1118431"/>
              <a:gd name="connsiteX14" fmla="*/ 2046514 w 2046514"/>
              <a:gd name="connsiteY14" fmla="*/ 389191 h 111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6514" h="1118431">
                <a:moveTo>
                  <a:pt x="2046514" y="0"/>
                </a:moveTo>
                <a:lnTo>
                  <a:pt x="1684277" y="288765"/>
                </a:lnTo>
                <a:lnTo>
                  <a:pt x="1322039" y="0"/>
                </a:lnTo>
                <a:lnTo>
                  <a:pt x="1322039" y="271622"/>
                </a:lnTo>
                <a:lnTo>
                  <a:pt x="117569" y="271622"/>
                </a:lnTo>
                <a:cubicBezTo>
                  <a:pt x="52637" y="271622"/>
                  <a:pt x="0" y="324259"/>
                  <a:pt x="0" y="389191"/>
                </a:cubicBezTo>
                <a:lnTo>
                  <a:pt x="0" y="483022"/>
                </a:lnTo>
                <a:lnTo>
                  <a:pt x="0" y="712097"/>
                </a:lnTo>
                <a:lnTo>
                  <a:pt x="0" y="829666"/>
                </a:lnTo>
                <a:lnTo>
                  <a:pt x="362237" y="1118431"/>
                </a:lnTo>
                <a:lnTo>
                  <a:pt x="724475" y="829666"/>
                </a:lnTo>
                <a:lnTo>
                  <a:pt x="1928945" y="829666"/>
                </a:lnTo>
                <a:cubicBezTo>
                  <a:pt x="1993877" y="829666"/>
                  <a:pt x="2046514" y="777029"/>
                  <a:pt x="2046514" y="712097"/>
                </a:cubicBezTo>
                <a:lnTo>
                  <a:pt x="2046514" y="540901"/>
                </a:lnTo>
                <a:lnTo>
                  <a:pt x="2046514" y="3891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Ja kritērij</a:t>
            </a:r>
            <a:r>
              <a:rPr kumimoji="0" lang="en-US" b="0" i="0" u="none" strike="noStrike" kern="1200" cap="none" spc="0" normalizeH="0" baseline="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ā </a:t>
            </a:r>
            <a:r>
              <a:rPr kumimoji="0" lang="lv-LV" b="0" i="0" u="none" strike="noStrike" kern="1200" cap="none" spc="0" normalizeH="0" baseline="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PI saņem </a:t>
            </a:r>
            <a:r>
              <a:rPr kumimoji="0" lang="lv-LV" b="1" i="0" u="none" strike="noStrike" kern="1200" cap="none" spc="0" normalizeH="0" baseline="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vērtējumu “Nē”, vērtēšanu neturpina – projekta iesniegums tiek noraidīts</a:t>
            </a:r>
            <a:endParaRPr kumimoji="0" lang="lv-LV" b="0" i="0" u="none" strike="noStrike" kern="1200" cap="none" spc="0" normalizeH="0" baseline="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Freeform: Shape 11">
            <a:extLst>
              <a:ext uri="{FF2B5EF4-FFF2-40B4-BE49-F238E27FC236}">
                <a16:creationId xmlns:a16="http://schemas.microsoft.com/office/drawing/2014/main" id="{84950698-6D76-29DF-E5F8-B0447005960A}"/>
              </a:ext>
            </a:extLst>
          </p:cNvPr>
          <p:cNvSpPr/>
          <p:nvPr/>
        </p:nvSpPr>
        <p:spPr>
          <a:xfrm flipH="1">
            <a:off x="6720840" y="4262197"/>
            <a:ext cx="4511040" cy="1689394"/>
          </a:xfrm>
          <a:custGeom>
            <a:avLst/>
            <a:gdLst>
              <a:gd name="connsiteX0" fmla="*/ 2046514 w 2046514"/>
              <a:gd name="connsiteY0" fmla="*/ 0 h 1118431"/>
              <a:gd name="connsiteX1" fmla="*/ 1684277 w 2046514"/>
              <a:gd name="connsiteY1" fmla="*/ 288765 h 1118431"/>
              <a:gd name="connsiteX2" fmla="*/ 1322039 w 2046514"/>
              <a:gd name="connsiteY2" fmla="*/ 0 h 1118431"/>
              <a:gd name="connsiteX3" fmla="*/ 1322039 w 2046514"/>
              <a:gd name="connsiteY3" fmla="*/ 271622 h 1118431"/>
              <a:gd name="connsiteX4" fmla="*/ 117569 w 2046514"/>
              <a:gd name="connsiteY4" fmla="*/ 271622 h 1118431"/>
              <a:gd name="connsiteX5" fmla="*/ 0 w 2046514"/>
              <a:gd name="connsiteY5" fmla="*/ 389191 h 1118431"/>
              <a:gd name="connsiteX6" fmla="*/ 0 w 2046514"/>
              <a:gd name="connsiteY6" fmla="*/ 483022 h 1118431"/>
              <a:gd name="connsiteX7" fmla="*/ 0 w 2046514"/>
              <a:gd name="connsiteY7" fmla="*/ 712097 h 1118431"/>
              <a:gd name="connsiteX8" fmla="*/ 0 w 2046514"/>
              <a:gd name="connsiteY8" fmla="*/ 829666 h 1118431"/>
              <a:gd name="connsiteX9" fmla="*/ 362237 w 2046514"/>
              <a:gd name="connsiteY9" fmla="*/ 1118431 h 1118431"/>
              <a:gd name="connsiteX10" fmla="*/ 724475 w 2046514"/>
              <a:gd name="connsiteY10" fmla="*/ 829666 h 1118431"/>
              <a:gd name="connsiteX11" fmla="*/ 1928945 w 2046514"/>
              <a:gd name="connsiteY11" fmla="*/ 829666 h 1118431"/>
              <a:gd name="connsiteX12" fmla="*/ 2046514 w 2046514"/>
              <a:gd name="connsiteY12" fmla="*/ 712097 h 1118431"/>
              <a:gd name="connsiteX13" fmla="*/ 2046514 w 2046514"/>
              <a:gd name="connsiteY13" fmla="*/ 540901 h 1118431"/>
              <a:gd name="connsiteX14" fmla="*/ 2046514 w 2046514"/>
              <a:gd name="connsiteY14" fmla="*/ 389191 h 111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6514" h="1118431">
                <a:moveTo>
                  <a:pt x="2046514" y="0"/>
                </a:moveTo>
                <a:lnTo>
                  <a:pt x="1684277" y="288765"/>
                </a:lnTo>
                <a:lnTo>
                  <a:pt x="1322039" y="0"/>
                </a:lnTo>
                <a:lnTo>
                  <a:pt x="1322039" y="271622"/>
                </a:lnTo>
                <a:lnTo>
                  <a:pt x="117569" y="271622"/>
                </a:lnTo>
                <a:cubicBezTo>
                  <a:pt x="52637" y="271622"/>
                  <a:pt x="0" y="324259"/>
                  <a:pt x="0" y="389191"/>
                </a:cubicBezTo>
                <a:lnTo>
                  <a:pt x="0" y="483022"/>
                </a:lnTo>
                <a:lnTo>
                  <a:pt x="0" y="712097"/>
                </a:lnTo>
                <a:lnTo>
                  <a:pt x="0" y="829666"/>
                </a:lnTo>
                <a:lnTo>
                  <a:pt x="362237" y="1118431"/>
                </a:lnTo>
                <a:lnTo>
                  <a:pt x="724475" y="829666"/>
                </a:lnTo>
                <a:lnTo>
                  <a:pt x="1928945" y="829666"/>
                </a:lnTo>
                <a:cubicBezTo>
                  <a:pt x="1993877" y="829666"/>
                  <a:pt x="2046514" y="777029"/>
                  <a:pt x="2046514" y="712097"/>
                </a:cubicBezTo>
                <a:lnTo>
                  <a:pt x="2046514" y="540901"/>
                </a:lnTo>
                <a:lnTo>
                  <a:pt x="2046514" y="38919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v-LV" b="1" dirty="0">
                <a:latin typeface="Calibri" panose="020F0502020204030204" pitchFamily="34" charset="0"/>
                <a:ea typeface="Calibri" panose="020F0502020204030204" pitchFamily="34" charset="0"/>
                <a:cs typeface="Calibri" panose="020F0502020204030204" pitchFamily="34" charset="0"/>
              </a:rPr>
              <a:t>Ja </a:t>
            </a:r>
            <a:r>
              <a:rPr lang="en-US" b="1" dirty="0">
                <a:latin typeface="Calibri" panose="020F0502020204030204" pitchFamily="34" charset="0"/>
                <a:ea typeface="Calibri" panose="020F0502020204030204" pitchFamily="34" charset="0"/>
                <a:cs typeface="Calibri" panose="020F0502020204030204" pitchFamily="34" charset="0"/>
              </a:rPr>
              <a:t>kritērijā </a:t>
            </a:r>
            <a:r>
              <a:rPr lang="lv-LV" b="1" dirty="0">
                <a:latin typeface="Calibri" panose="020F0502020204030204" pitchFamily="34" charset="0"/>
                <a:ea typeface="Calibri" panose="020F0502020204030204" pitchFamily="34" charset="0"/>
                <a:cs typeface="Calibri" panose="020F0502020204030204" pitchFamily="34" charset="0"/>
              </a:rPr>
              <a:t>nav saņemts vērtējums “Nē”, vērtēšanu turpina ar P kritērijiem</a:t>
            </a:r>
          </a:p>
        </p:txBody>
      </p:sp>
    </p:spTree>
    <p:extLst>
      <p:ext uri="{BB962C8B-B14F-4D97-AF65-F5344CB8AC3E}">
        <p14:creationId xmlns:p14="http://schemas.microsoft.com/office/powerpoint/2010/main" val="1730613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1007-FC22-A84E-2124-D18504BAC9B2}"/>
              </a:ext>
            </a:extLst>
          </p:cNvPr>
          <p:cNvSpPr>
            <a:spLocks noGrp="1"/>
          </p:cNvSpPr>
          <p:nvPr>
            <p:ph type="title"/>
          </p:nvPr>
        </p:nvSpPr>
        <p:spPr/>
        <p:txBody>
          <a:bodyPr>
            <a:normAutofit/>
          </a:bodyPr>
          <a:lstStyle/>
          <a:p>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Vērtēšanas kārtība</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5</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lv-LV"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lv-LV" sz="28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ontent Placeholder 7">
            <a:extLst>
              <a:ext uri="{FF2B5EF4-FFF2-40B4-BE49-F238E27FC236}">
                <a16:creationId xmlns:a16="http://schemas.microsoft.com/office/drawing/2014/main" id="{3E9FDF49-023D-5071-0E1E-9A2C70776420}"/>
              </a:ext>
            </a:extLst>
          </p:cNvPr>
          <p:cNvGraphicFramePr>
            <a:graphicFrameLocks noGrp="1"/>
          </p:cNvGraphicFramePr>
          <p:nvPr>
            <p:ph idx="1"/>
            <p:extLst>
              <p:ext uri="{D42A27DB-BD31-4B8C-83A1-F6EECF244321}">
                <p14:modId xmlns:p14="http://schemas.microsoft.com/office/powerpoint/2010/main" val="742857760"/>
              </p:ext>
            </p:extLst>
          </p:nvPr>
        </p:nvGraphicFramePr>
        <p:xfrm>
          <a:off x="700650" y="1585917"/>
          <a:ext cx="10881750" cy="4891083"/>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4065895458"/>
                    </a:ext>
                  </a:extLst>
                </a:gridCol>
                <a:gridCol w="3770142">
                  <a:extLst>
                    <a:ext uri="{9D8B030D-6E8A-4147-A177-3AD203B41FA5}">
                      <a16:colId xmlns:a16="http://schemas.microsoft.com/office/drawing/2014/main" val="453757347"/>
                    </a:ext>
                  </a:extLst>
                </a:gridCol>
                <a:gridCol w="6562968">
                  <a:extLst>
                    <a:ext uri="{9D8B030D-6E8A-4147-A177-3AD203B41FA5}">
                      <a16:colId xmlns:a16="http://schemas.microsoft.com/office/drawing/2014/main" val="3045395306"/>
                    </a:ext>
                  </a:extLst>
                </a:gridCol>
              </a:tblGrid>
              <a:tr h="389620">
                <a:tc gridSpan="3">
                  <a:txBody>
                    <a:bodyPr/>
                    <a:lstStyle/>
                    <a:p>
                      <a:pPr algn="ctr"/>
                      <a:r>
                        <a:rPr lang="en-US"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Precizējami</a:t>
                      </a:r>
                      <a:r>
                        <a:rPr lang="lv-LV"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 kritēriji</a:t>
                      </a: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077169702"/>
                  </a:ext>
                </a:extLst>
              </a:tr>
              <a:tr h="256036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1.7</a:t>
                      </a:r>
                      <a:endPar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lv-LV" alt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Projekta  iesniedzējam ir </a:t>
                      </a:r>
                      <a:r>
                        <a:rPr kumimoji="0" lang="lv-LV" altLang="lv-LV"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pietiekama</a:t>
                      </a:r>
                      <a:r>
                        <a:rPr kumimoji="0" lang="lv-LV" alt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īstenošanas un </a:t>
                      </a:r>
                      <a:r>
                        <a:rPr kumimoji="0" lang="lv-LV" altLang="lv-LV"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finanšu kapacitāte </a:t>
                      </a:r>
                      <a:r>
                        <a:rPr kumimoji="0" lang="lv-LV" alt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projekta īstenošanai.</a:t>
                      </a:r>
                    </a:p>
                  </a:txBody>
                  <a:tcPr/>
                </a:tc>
                <a:tc>
                  <a:txBody>
                    <a:bodyPr/>
                    <a:lstStyle/>
                    <a:p>
                      <a:pPr marL="0" marR="0" lvl="0" indent="0" algn="just" defTabSz="938213" rtl="0" eaLnBrk="0" fontAlgn="base" latinLnBrk="0" hangingPunct="0">
                        <a:lnSpc>
                          <a:spcPct val="100000"/>
                        </a:lnSpc>
                        <a:spcBef>
                          <a:spcPct val="0"/>
                        </a:spcBef>
                        <a:spcAft>
                          <a:spcPct val="0"/>
                        </a:spcAft>
                        <a:buClrTx/>
                        <a:buSzTx/>
                        <a:buFontTx/>
                        <a:buNone/>
                        <a:tabLst/>
                        <a:defRPr/>
                      </a:pPr>
                      <a:r>
                        <a:rPr kumimoji="0" lang="lv-LV" sz="14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Iesniedz </a:t>
                      </a:r>
                      <a:r>
                        <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finansējuma pieejamību apliecinoš</a:t>
                      </a:r>
                      <a:r>
                        <a:rPr kumimoji="0" lang="en-US"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u</a:t>
                      </a:r>
                      <a:r>
                        <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 dokument</a:t>
                      </a:r>
                      <a:r>
                        <a:rPr kumimoji="0" lang="en-US"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u</a:t>
                      </a:r>
                      <a:endParaRPr kumimoji="0" lang="lv-LV" sz="14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8213" rtl="0" eaLnBrk="0" fontAlgn="base" latinLnBrk="0" hangingPunct="0">
                        <a:lnSpc>
                          <a:spcPct val="100000"/>
                        </a:lnSpc>
                        <a:spcBef>
                          <a:spcPct val="0"/>
                        </a:spcBef>
                        <a:spcAft>
                          <a:spcPct val="0"/>
                        </a:spcAft>
                        <a:buClrTx/>
                        <a:buSzTx/>
                        <a:buFontTx/>
                        <a:buNone/>
                        <a:tabLst/>
                        <a:defRPr/>
                      </a:pPr>
                      <a:r>
                        <a:rPr kumimoji="0" lang="lv-LV"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Finanšu kapacitāte ir pietiekama, ja: </a:t>
                      </a:r>
                    </a:p>
                    <a:p>
                      <a:pPr marL="342900" marR="0" lvl="0" indent="-342900" algn="just" defTabSz="938213" rtl="0" eaLnBrk="0" fontAlgn="base" latinLnBrk="0" hangingPunct="0">
                        <a:lnSpc>
                          <a:spcPct val="100000"/>
                        </a:lnSpc>
                        <a:spcBef>
                          <a:spcPct val="0"/>
                        </a:spcBef>
                        <a:spcAft>
                          <a:spcPct val="0"/>
                        </a:spcAft>
                        <a:buClrTx/>
                        <a:buSzTx/>
                        <a:buFontTx/>
                        <a:buAutoNum type="arabicParenR"/>
                        <a:tabLst/>
                        <a:defRPr/>
                      </a:pPr>
                      <a:r>
                        <a:rPr kumimoji="0" lang="lv-LV"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ir norādīti un pamatoti finansējuma avoti projektā plānotā projekta iesniedzēja līdzfinansējuma nodrošināšanai;</a:t>
                      </a:r>
                    </a:p>
                    <a:p>
                      <a:pPr marL="342900" marR="0" lvl="0" indent="-342900" algn="just" defTabSz="938213" rtl="0" eaLnBrk="0" fontAlgn="base" latinLnBrk="0" hangingPunct="0">
                        <a:lnSpc>
                          <a:spcPct val="100000"/>
                        </a:lnSpc>
                        <a:spcBef>
                          <a:spcPct val="0"/>
                        </a:spcBef>
                        <a:spcAft>
                          <a:spcPct val="0"/>
                        </a:spcAft>
                        <a:buClrTx/>
                        <a:buSzTx/>
                        <a:buFontTx/>
                        <a:buAutoNum type="arabicParenR"/>
                        <a:tabLst/>
                        <a:defRPr/>
                      </a:pPr>
                      <a:r>
                        <a:rPr kumimoji="0" lang="lv-LV"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ir sniegts pamatojums par projekta iesniedzēja spēju nodrošināt nepieciešamo projekta iesniedzēja līdzfinansējumu, tai skaitā pamatojot projekta iesniedzēja pieejamību norādītajiem finansējuma avotiem projekta īstenošanas laikā un pamatojot nepārtrauktas finanšu plūsmas nodrošināšanu projekta ieviešanai tā plānotajā apjomā un termiņā</a:t>
                      </a:r>
                      <a:r>
                        <a:rPr kumimoji="0" lang="en-US"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lv-LV"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03313146"/>
                  </a:ext>
                </a:extLst>
              </a:tr>
              <a:tr h="1904003">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2.2</a:t>
                      </a:r>
                      <a:endParaRPr kumimoji="0" lang="lv-LV"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lv-LV" sz="1600"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Projekta iesniegums atbilst SAM MK noteikumos noteiktajām prasībām par atbalsta piešķiršanu vispārējās</a:t>
                      </a:r>
                      <a:r>
                        <a:rPr lang="en-US" sz="1600"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 tautsaimniecības nozīmes pakalpojuma sniedzējam</a:t>
                      </a:r>
                      <a:endParaRPr kumimoji="0" lang="lv-LV" altLang="lv-LV"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just"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Iesniedz:</a:t>
                      </a:r>
                    </a:p>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lv-LV" sz="1600" b="1" dirty="0">
                          <a:solidFill>
                            <a:srgbClr val="003366"/>
                          </a:solidFill>
                          <a:latin typeface="Calibri" panose="020F0502020204030204" pitchFamily="34" charset="0"/>
                          <a:ea typeface="Calibri" panose="020F0502020204030204" pitchFamily="34" charset="0"/>
                          <a:cs typeface="Calibri" panose="020F0502020204030204" pitchFamily="34" charset="0"/>
                        </a:rPr>
                        <a:t>Apliecinājum</a:t>
                      </a:r>
                      <a:r>
                        <a:rPr lang="en-US" sz="1600" b="1" dirty="0">
                          <a:solidFill>
                            <a:srgbClr val="003366"/>
                          </a:solidFill>
                          <a:latin typeface="Calibri" panose="020F0502020204030204" pitchFamily="34" charset="0"/>
                          <a:ea typeface="Calibri" panose="020F0502020204030204" pitchFamily="34" charset="0"/>
                          <a:cs typeface="Calibri" panose="020F0502020204030204" pitchFamily="34" charset="0"/>
                        </a:rPr>
                        <a:t>u</a:t>
                      </a:r>
                      <a:r>
                        <a:rPr lang="lv-LV" sz="1600" b="1" dirty="0">
                          <a:solidFill>
                            <a:srgbClr val="003366"/>
                          </a:solidFill>
                          <a:latin typeface="Calibri" panose="020F0502020204030204" pitchFamily="34" charset="0"/>
                          <a:ea typeface="Calibri" panose="020F0502020204030204" pitchFamily="34" charset="0"/>
                          <a:cs typeface="Calibri" panose="020F0502020204030204" pitchFamily="34" charset="0"/>
                        </a:rPr>
                        <a:t> par nosacījumu izpildi attiecībā uz piešķirto kompensāciju apmēru un pārmērīgas kompensācijas kontroli</a:t>
                      </a:r>
                      <a:endParaRPr lang="en-US" sz="1600" b="1" dirty="0">
                        <a:solidFill>
                          <a:srgbClr val="003366"/>
                        </a:solidFill>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lv-LV" sz="1600" b="1" dirty="0">
                          <a:solidFill>
                            <a:srgbClr val="003366"/>
                          </a:solidFill>
                          <a:latin typeface="Calibri" panose="020F0502020204030204" pitchFamily="34" charset="0"/>
                          <a:ea typeface="Calibri" panose="020F0502020204030204" pitchFamily="34" charset="0"/>
                          <a:cs typeface="Calibri" panose="020F0502020204030204" pitchFamily="34" charset="0"/>
                        </a:rPr>
                        <a:t>Projekta iesniedzēja informācij</a:t>
                      </a:r>
                      <a:r>
                        <a:rPr lang="en-US" sz="1600" b="1" dirty="0">
                          <a:solidFill>
                            <a:srgbClr val="003366"/>
                          </a:solidFill>
                          <a:latin typeface="Calibri" panose="020F0502020204030204" pitchFamily="34" charset="0"/>
                          <a:ea typeface="Calibri" panose="020F0502020204030204" pitchFamily="34" charset="0"/>
                          <a:cs typeface="Calibri" panose="020F0502020204030204" pitchFamily="34" charset="0"/>
                        </a:rPr>
                        <a:t>u</a:t>
                      </a:r>
                      <a:r>
                        <a:rPr lang="lv-LV" sz="1600" b="1" dirty="0">
                          <a:solidFill>
                            <a:srgbClr val="003366"/>
                          </a:solidFill>
                          <a:latin typeface="Calibri" panose="020F0502020204030204" pitchFamily="34" charset="0"/>
                          <a:ea typeface="Calibri" panose="020F0502020204030204" pitchFamily="34" charset="0"/>
                          <a:cs typeface="Calibri" panose="020F0502020204030204" pitchFamily="34" charset="0"/>
                        </a:rPr>
                        <a:t> par saņemto un plānoto komercdarbības atbalstu</a:t>
                      </a:r>
                      <a:endParaRPr lang="en-US" sz="1600" b="1" dirty="0">
                        <a:solidFill>
                          <a:srgbClr val="003366"/>
                        </a:solidFill>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en-US" sz="1600" b="1" dirty="0">
                          <a:solidFill>
                            <a:srgbClr val="003366"/>
                          </a:solidFill>
                          <a:latin typeface="Calibri" panose="020F0502020204030204" pitchFamily="34" charset="0"/>
                          <a:ea typeface="Calibri" panose="020F0502020204030204" pitchFamily="34" charset="0"/>
                          <a:cs typeface="Calibri" panose="020F0502020204030204" pitchFamily="34" charset="0"/>
                        </a:rPr>
                        <a:t>P</a:t>
                      </a:r>
                      <a:r>
                        <a:rPr lang="lv-LV" sz="1600" b="1" dirty="0">
                          <a:solidFill>
                            <a:srgbClr val="003366"/>
                          </a:solidFill>
                          <a:latin typeface="Calibri" panose="020F0502020204030204" pitchFamily="34" charset="0"/>
                          <a:ea typeface="Calibri" panose="020F0502020204030204" pitchFamily="34" charset="0"/>
                          <a:cs typeface="Calibri" panose="020F0502020204030204" pitchFamily="34" charset="0"/>
                        </a:rPr>
                        <a:t>akalpojumu līgum</a:t>
                      </a:r>
                      <a:r>
                        <a:rPr lang="en-US" sz="1600" b="1" dirty="0">
                          <a:solidFill>
                            <a:srgbClr val="003366"/>
                          </a:solidFill>
                          <a:latin typeface="Calibri" panose="020F0502020204030204" pitchFamily="34" charset="0"/>
                          <a:ea typeface="Calibri" panose="020F0502020204030204" pitchFamily="34" charset="0"/>
                          <a:cs typeface="Calibri" panose="020F0502020204030204" pitchFamily="34" charset="0"/>
                        </a:rPr>
                        <a:t>u / pārvaldes lēmumu / pašvaldības </a:t>
                      </a:r>
                      <a:r>
                        <a:rPr lang="en-US" sz="1600" b="1" dirty="0" err="1">
                          <a:solidFill>
                            <a:srgbClr val="003366"/>
                          </a:solidFill>
                          <a:latin typeface="Calibri" panose="020F0502020204030204" pitchFamily="34" charset="0"/>
                          <a:ea typeface="Calibri" panose="020F0502020204030204" pitchFamily="34" charset="0"/>
                          <a:cs typeface="Calibri" panose="020F0502020204030204" pitchFamily="34" charset="0"/>
                        </a:rPr>
                        <a:t>saistošos</a:t>
                      </a:r>
                      <a:r>
                        <a:rPr lang="en-US" sz="1600" b="1" dirty="0">
                          <a:solidFill>
                            <a:srgbClr val="003366"/>
                          </a:solidFill>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rgbClr val="003366"/>
                          </a:solidFill>
                          <a:latin typeface="Calibri" panose="020F0502020204030204" pitchFamily="34" charset="0"/>
                          <a:ea typeface="Calibri" panose="020F0502020204030204" pitchFamily="34" charset="0"/>
                          <a:cs typeface="Calibri" panose="020F0502020204030204" pitchFamily="34" charset="0"/>
                        </a:rPr>
                        <a:t>noteikumus</a:t>
                      </a: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99398118"/>
                  </a:ext>
                </a:extLst>
              </a:tr>
            </a:tbl>
          </a:graphicData>
        </a:graphic>
      </p:graphicFrame>
      <p:sp>
        <p:nvSpPr>
          <p:cNvPr id="6" name="Slide Number Placeholder 5">
            <a:extLst>
              <a:ext uri="{FF2B5EF4-FFF2-40B4-BE49-F238E27FC236}">
                <a16:creationId xmlns:a16="http://schemas.microsoft.com/office/drawing/2014/main" id="{EFFEEB32-AFB7-601C-71DB-779CF7CD3BC0}"/>
              </a:ext>
            </a:extLst>
          </p:cNvPr>
          <p:cNvSpPr>
            <a:spLocks noGrp="1"/>
          </p:cNvSpPr>
          <p:nvPr>
            <p:ph type="sldNum" sz="quarter" idx="13"/>
          </p:nvPr>
        </p:nvSpPr>
        <p:spPr/>
        <p:txBody>
          <a:bodyPr/>
          <a:lstStyle/>
          <a:p>
            <a:pPr>
              <a:defRPr/>
            </a:pPr>
            <a:fld id="{9F6105F7-AC56-47D1-A571-69EA814D9A81}" type="slidenum">
              <a:rPr lang="en-US" altLang="lv-LV" smtClean="0"/>
              <a:pPr>
                <a:defRPr/>
              </a:pPr>
              <a:t>27</a:t>
            </a:fld>
            <a:endParaRPr lang="en-US" altLang="lv-LV"/>
          </a:p>
        </p:txBody>
      </p:sp>
    </p:spTree>
    <p:extLst>
      <p:ext uri="{BB962C8B-B14F-4D97-AF65-F5344CB8AC3E}">
        <p14:creationId xmlns:p14="http://schemas.microsoft.com/office/powerpoint/2010/main" val="2868339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1007-FC22-A84E-2124-D18504BAC9B2}"/>
              </a:ext>
            </a:extLst>
          </p:cNvPr>
          <p:cNvSpPr>
            <a:spLocks noGrp="1"/>
          </p:cNvSpPr>
          <p:nvPr>
            <p:ph type="title"/>
          </p:nvPr>
        </p:nvSpPr>
        <p:spPr/>
        <p:txBody>
          <a:bodyPr>
            <a:normAutofit/>
          </a:bodyPr>
          <a:lstStyle/>
          <a:p>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Vērtēšanas kārtība</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6</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lv-LV"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lv-LV" sz="28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8" name="Content Placeholder 7">
                <a:extLst>
                  <a:ext uri="{FF2B5EF4-FFF2-40B4-BE49-F238E27FC236}">
                    <a16:creationId xmlns:a16="http://schemas.microsoft.com/office/drawing/2014/main" id="{3E9FDF49-023D-5071-0E1E-9A2C70776420}"/>
                  </a:ext>
                </a:extLst>
              </p:cNvPr>
              <p:cNvGraphicFramePr>
                <a:graphicFrameLocks noGrp="1"/>
              </p:cNvGraphicFramePr>
              <p:nvPr>
                <p:ph idx="1"/>
                <p:extLst>
                  <p:ext uri="{D42A27DB-BD31-4B8C-83A1-F6EECF244321}">
                    <p14:modId xmlns:p14="http://schemas.microsoft.com/office/powerpoint/2010/main" val="85134042"/>
                  </p:ext>
                </p:extLst>
              </p:nvPr>
            </p:nvGraphicFramePr>
            <p:xfrm>
              <a:off x="812801" y="1565093"/>
              <a:ext cx="11150599" cy="4577523"/>
            </p:xfrm>
            <a:graphic>
              <a:graphicData uri="http://schemas.openxmlformats.org/drawingml/2006/table">
                <a:tbl>
                  <a:tblPr firstRow="1" bandRow="1">
                    <a:tableStyleId>{5C22544A-7EE6-4342-B048-85BDC9FD1C3A}</a:tableStyleId>
                  </a:tblPr>
                  <a:tblGrid>
                    <a:gridCol w="594347">
                      <a:extLst>
                        <a:ext uri="{9D8B030D-6E8A-4147-A177-3AD203B41FA5}">
                          <a16:colId xmlns:a16="http://schemas.microsoft.com/office/drawing/2014/main" val="4065895458"/>
                        </a:ext>
                      </a:extLst>
                    </a:gridCol>
                    <a:gridCol w="3938575">
                      <a:extLst>
                        <a:ext uri="{9D8B030D-6E8A-4147-A177-3AD203B41FA5}">
                          <a16:colId xmlns:a16="http://schemas.microsoft.com/office/drawing/2014/main" val="453757347"/>
                        </a:ext>
                      </a:extLst>
                    </a:gridCol>
                    <a:gridCol w="6617677">
                      <a:extLst>
                        <a:ext uri="{9D8B030D-6E8A-4147-A177-3AD203B41FA5}">
                          <a16:colId xmlns:a16="http://schemas.microsoft.com/office/drawing/2014/main" val="3045395306"/>
                        </a:ext>
                      </a:extLst>
                    </a:gridCol>
                  </a:tblGrid>
                  <a:tr h="461253">
                    <a:tc gridSpan="3">
                      <a:txBody>
                        <a:bodyPr/>
                        <a:lstStyle/>
                        <a:p>
                          <a:pPr algn="ctr"/>
                          <a:r>
                            <a:rPr lang="en-US"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Precizējami</a:t>
                          </a:r>
                          <a:r>
                            <a:rPr lang="lv-LV"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 kritēriji</a:t>
                          </a: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077169702"/>
                      </a:ext>
                    </a:extLst>
                  </a:tr>
                  <a:tr h="411627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3.</a:t>
                          </a: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lv-LV"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Ieguldītais ERAF finansējums uz vienu projektā plānoto AER tehnoloģiju papildu jaudas </a:t>
                          </a:r>
                          <a:r>
                            <a:rPr lang="lv-LV" sz="1600" b="1"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kW</a:t>
                          </a:r>
                          <a:r>
                            <a:rPr lang="lv-LV"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(elektroenerģijas ražošanai), uzstādot saules elektrostaciju nepārsniedz 1800 </a:t>
                          </a:r>
                          <a:r>
                            <a:rPr lang="lv-LV" sz="1600" b="1" i="1"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euro</a:t>
                          </a:r>
                          <a:r>
                            <a:rPr lang="lv-LV"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un, uzstādot citu AER tehnoloģiju (elektroenerģijas ražošanai), nepārsniedz 3000 </a:t>
                          </a:r>
                          <a:r>
                            <a:rPr lang="lv-LV" sz="1600" b="1" i="1"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euro</a:t>
                          </a:r>
                          <a:r>
                            <a:rPr lang="lv-LV"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just"/>
                          <a:r>
                            <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rojekt</a:t>
                          </a:r>
                          <a:r>
                            <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ā</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plānotās ERAF izmaksas uz </a:t>
                          </a:r>
                          <a:r>
                            <a:rPr lang="en-US"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1</a:t>
                          </a:r>
                          <a:r>
                            <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AER tehnoloģiju papildu jaudas </a:t>
                          </a:r>
                          <a:r>
                            <a:rPr lang="lv-LV" sz="1600" b="1"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kW</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uzstādot saules elektrostaciju, </a:t>
                          </a:r>
                          <a:r>
                            <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nav </a:t>
                          </a:r>
                          <a:r>
                            <a:rPr lang="en-US" sz="1600"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lielākas</a:t>
                          </a:r>
                          <a:r>
                            <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par </a:t>
                          </a:r>
                          <a:r>
                            <a:rPr lang="lv-LV"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1800 </a:t>
                          </a:r>
                          <a:r>
                            <a:rPr lang="lv-LV" sz="1600" b="1" i="1"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euro</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un, uzstādot citu AER tehnoloģiju, </a:t>
                          </a:r>
                          <a:r>
                            <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nav </a:t>
                          </a:r>
                          <a:r>
                            <a:rPr lang="en-US" sz="1600"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lielākas</a:t>
                          </a:r>
                          <a:r>
                            <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par </a:t>
                          </a:r>
                          <a:r>
                            <a:rPr lang="lv-LV"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3000 </a:t>
                          </a:r>
                          <a:r>
                            <a:rPr lang="lv-LV" sz="1600" b="1" i="1"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euro</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endPar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1600"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Izmaksas</a:t>
                          </a:r>
                          <a:r>
                            <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US" sz="1600"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ietver</a:t>
                          </a:r>
                          <a:r>
                            <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t</a:t>
                          </a:r>
                          <a:r>
                            <a:rPr lang="lv-LV" sz="1600"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iešās</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AER tehnoloģiju iegādes un uzstādīšanas </a:t>
                          </a:r>
                          <a:r>
                            <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un </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ar </a:t>
                          </a:r>
                          <a:r>
                            <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u</a:t>
                          </a:r>
                          <a:r>
                            <a:rPr lang="lv-LV" sz="1600"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zstādīšanu</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saistītās izmaksas, t</a:t>
                          </a:r>
                          <a:r>
                            <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.sk. </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elektrisko tīklu izbūves, iekārtu projektēšanas un uzraudzības un pieslēgšanas izmaksas. </a:t>
                          </a:r>
                          <a:endPar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I</a:t>
                          </a:r>
                          <a:r>
                            <a:rPr lang="lv-LV" sz="1600"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zmaksās</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neieskaita AER izmantojošu elektroenerģiju saražotās enerģijas akumulējošās iekārtas. </a:t>
                          </a:r>
                          <a:endPar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Kritērija atbilstību pārbauda izmantojot formulu:</a:t>
                          </a:r>
                        </a:p>
                        <a:p>
                          <a:pPr algn="just"/>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lv-LV" sz="1600" i="1" kern="1200">
                                      <a:solidFill>
                                        <a:schemeClr val="tx2"/>
                                      </a:solidFill>
                                      <a:effectLst/>
                                      <a:latin typeface="Cambria Math" panose="02040503050406030204" pitchFamily="18" charset="0"/>
                                      <a:ea typeface="+mn-ea"/>
                                      <a:cs typeface="+mn-cs"/>
                                    </a:rPr>
                                  </m:ctrlPr>
                                </m:fPr>
                                <m:num>
                                  <m:r>
                                    <a:rPr lang="lv-LV" sz="1600" i="1" kern="1200">
                                      <a:solidFill>
                                        <a:schemeClr val="tx2"/>
                                      </a:solidFill>
                                      <a:effectLst/>
                                      <a:latin typeface="Cambria Math" panose="02040503050406030204" pitchFamily="18" charset="0"/>
                                      <a:ea typeface="+mn-ea"/>
                                      <a:cs typeface="+mn-cs"/>
                                    </a:rPr>
                                    <m:t>𝐴</m:t>
                                  </m:r>
                                </m:num>
                                <m:den>
                                  <m:r>
                                    <a:rPr lang="lv-LV" sz="1600" i="1" kern="1200">
                                      <a:solidFill>
                                        <a:schemeClr val="tx2"/>
                                      </a:solidFill>
                                      <a:effectLst/>
                                      <a:latin typeface="Cambria Math" panose="02040503050406030204" pitchFamily="18" charset="0"/>
                                      <a:ea typeface="+mn-ea"/>
                                      <a:cs typeface="+mn-cs"/>
                                    </a:rPr>
                                    <m:t>𝐵</m:t>
                                  </m:r>
                                </m:den>
                              </m:f>
                              <m:r>
                                <a:rPr lang="lv-LV" sz="1600" i="1" kern="1200">
                                  <a:solidFill>
                                    <a:schemeClr val="tx2"/>
                                  </a:solidFill>
                                  <a:effectLst/>
                                  <a:latin typeface="Cambria Math" panose="02040503050406030204" pitchFamily="18" charset="0"/>
                                  <a:ea typeface="+mn-ea"/>
                                  <a:cs typeface="+mn-cs"/>
                                </a:rPr>
                                <m:t>=&lt;1800.00 </m:t>
                              </m:r>
                              <m:r>
                                <a:rPr lang="lv-LV" sz="1600" i="1" kern="1200">
                                  <a:solidFill>
                                    <a:schemeClr val="tx2"/>
                                  </a:solidFill>
                                  <a:effectLst/>
                                  <a:latin typeface="Cambria Math" panose="02040503050406030204" pitchFamily="18" charset="0"/>
                                  <a:ea typeface="+mn-ea"/>
                                  <a:cs typeface="+mn-cs"/>
                                </a:rPr>
                                <m:t>𝑣𝑎𝑖</m:t>
                              </m:r>
                              <m:r>
                                <a:rPr lang="lv-LV" sz="1600" i="1" kern="1200">
                                  <a:solidFill>
                                    <a:schemeClr val="tx2"/>
                                  </a:solidFill>
                                  <a:effectLst/>
                                  <a:latin typeface="Cambria Math" panose="02040503050406030204" pitchFamily="18" charset="0"/>
                                  <a:ea typeface="+mn-ea"/>
                                  <a:cs typeface="+mn-cs"/>
                                </a:rPr>
                                <m:t> 3000.00</m:t>
                              </m:r>
                            </m:oMath>
                          </a14:m>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kur</a:t>
                          </a:r>
                        </a:p>
                        <a:p>
                          <a:pPr algn="just"/>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 - projekta iesniegumā un projekta iesnieguma veidlapas budžeta kopsavilkumā atsevišķi norādītās plānotās ERAF izmaksas AER tehnoloģiju papildu jaudas uzstādīšanai</a:t>
                          </a:r>
                        </a:p>
                        <a:p>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B – projekta ietvaros uzstādāmās AER tehnoloģiju jauda, izteikta </a:t>
                          </a:r>
                          <a:r>
                            <a:rPr lang="lv-LV" sz="1600"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kW</a:t>
                          </a:r>
                          <a:endPar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99398118"/>
                      </a:ext>
                    </a:extLst>
                  </a:tr>
                </a:tbl>
              </a:graphicData>
            </a:graphic>
          </p:graphicFrame>
        </mc:Choice>
        <mc:Fallback xmlns="">
          <p:graphicFrame>
            <p:nvGraphicFramePr>
              <p:cNvPr id="8" name="Content Placeholder 7">
                <a:extLst>
                  <a:ext uri="{FF2B5EF4-FFF2-40B4-BE49-F238E27FC236}">
                    <a16:creationId xmlns:a16="http://schemas.microsoft.com/office/drawing/2014/main" id="{3E9FDF49-023D-5071-0E1E-9A2C70776420}"/>
                  </a:ext>
                </a:extLst>
              </p:cNvPr>
              <p:cNvGraphicFramePr>
                <a:graphicFrameLocks noGrp="1"/>
              </p:cNvGraphicFramePr>
              <p:nvPr>
                <p:ph idx="1"/>
                <p:extLst>
                  <p:ext uri="{D42A27DB-BD31-4B8C-83A1-F6EECF244321}">
                    <p14:modId xmlns:p14="http://schemas.microsoft.com/office/powerpoint/2010/main" val="85134042"/>
                  </p:ext>
                </p:extLst>
              </p:nvPr>
            </p:nvGraphicFramePr>
            <p:xfrm>
              <a:off x="812801" y="1565093"/>
              <a:ext cx="11150599" cy="4577523"/>
            </p:xfrm>
            <a:graphic>
              <a:graphicData uri="http://schemas.openxmlformats.org/drawingml/2006/table">
                <a:tbl>
                  <a:tblPr firstRow="1" bandRow="1">
                    <a:tableStyleId>{5C22544A-7EE6-4342-B048-85BDC9FD1C3A}</a:tableStyleId>
                  </a:tblPr>
                  <a:tblGrid>
                    <a:gridCol w="594347">
                      <a:extLst>
                        <a:ext uri="{9D8B030D-6E8A-4147-A177-3AD203B41FA5}">
                          <a16:colId xmlns:a16="http://schemas.microsoft.com/office/drawing/2014/main" val="4065895458"/>
                        </a:ext>
                      </a:extLst>
                    </a:gridCol>
                    <a:gridCol w="3938575">
                      <a:extLst>
                        <a:ext uri="{9D8B030D-6E8A-4147-A177-3AD203B41FA5}">
                          <a16:colId xmlns:a16="http://schemas.microsoft.com/office/drawing/2014/main" val="453757347"/>
                        </a:ext>
                      </a:extLst>
                    </a:gridCol>
                    <a:gridCol w="6617677">
                      <a:extLst>
                        <a:ext uri="{9D8B030D-6E8A-4147-A177-3AD203B41FA5}">
                          <a16:colId xmlns:a16="http://schemas.microsoft.com/office/drawing/2014/main" val="3045395306"/>
                        </a:ext>
                      </a:extLst>
                    </a:gridCol>
                  </a:tblGrid>
                  <a:tr h="461253">
                    <a:tc gridSpan="3">
                      <a:txBody>
                        <a:bodyPr/>
                        <a:lstStyle/>
                        <a:p>
                          <a:pPr algn="ctr"/>
                          <a:r>
                            <a:rPr lang="en-US"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Precizējami</a:t>
                          </a:r>
                          <a:r>
                            <a:rPr lang="lv-LV"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 kritēriji</a:t>
                          </a: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077169702"/>
                      </a:ext>
                    </a:extLst>
                  </a:tr>
                  <a:tr h="411627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3.</a:t>
                          </a: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lv-LV"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Ieguldītais ERAF finansējums uz vienu projektā plānoto AER tehnoloģiju papildu jaudas </a:t>
                          </a:r>
                          <a:r>
                            <a:rPr lang="lv-LV" sz="1600" b="1"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kW</a:t>
                          </a:r>
                          <a:r>
                            <a:rPr lang="lv-LV"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(elektroenerģijas ražošanai), uzstādot saules elektrostaciju nepārsniedz 1800 </a:t>
                          </a:r>
                          <a:r>
                            <a:rPr lang="lv-LV" sz="1600" b="1" i="1"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euro</a:t>
                          </a:r>
                          <a:r>
                            <a:rPr lang="lv-LV"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un, uzstādot citu AER tehnoloģiju (elektroenerģijas ražošanai), nepārsniedz 3000 </a:t>
                          </a:r>
                          <a:r>
                            <a:rPr lang="lv-LV" sz="1600" b="1" i="1" kern="12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euro</a:t>
                          </a:r>
                          <a:r>
                            <a:rPr lang="lv-LV"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endParaRPr lang="lv-LV"/>
                        </a:p>
                      </a:txBody>
                      <a:tcPr>
                        <a:blipFill>
                          <a:blip r:embed="rId3"/>
                          <a:stretch>
                            <a:fillRect l="-68600" t="-12130" r="-368" b="-296"/>
                          </a:stretch>
                        </a:blipFill>
                      </a:tcPr>
                    </a:tc>
                    <a:extLst>
                      <a:ext uri="{0D108BD9-81ED-4DB2-BD59-A6C34878D82A}">
                        <a16:rowId xmlns:a16="http://schemas.microsoft.com/office/drawing/2014/main" val="1599398118"/>
                      </a:ext>
                    </a:extLst>
                  </a:tr>
                </a:tbl>
              </a:graphicData>
            </a:graphic>
          </p:graphicFrame>
        </mc:Fallback>
      </mc:AlternateContent>
      <p:sp>
        <p:nvSpPr>
          <p:cNvPr id="6" name="Slide Number Placeholder 5">
            <a:extLst>
              <a:ext uri="{FF2B5EF4-FFF2-40B4-BE49-F238E27FC236}">
                <a16:creationId xmlns:a16="http://schemas.microsoft.com/office/drawing/2014/main" id="{EFFEEB32-AFB7-601C-71DB-779CF7CD3BC0}"/>
              </a:ext>
            </a:extLst>
          </p:cNvPr>
          <p:cNvSpPr>
            <a:spLocks noGrp="1"/>
          </p:cNvSpPr>
          <p:nvPr>
            <p:ph type="sldNum" sz="quarter" idx="13"/>
          </p:nvPr>
        </p:nvSpPr>
        <p:spPr/>
        <p:txBody>
          <a:bodyPr/>
          <a:lstStyle/>
          <a:p>
            <a:pPr>
              <a:defRPr/>
            </a:pPr>
            <a:fld id="{9F6105F7-AC56-47D1-A571-69EA814D9A81}" type="slidenum">
              <a:rPr lang="en-US" altLang="lv-LV" smtClean="0"/>
              <a:pPr>
                <a:defRPr/>
              </a:pPr>
              <a:t>28</a:t>
            </a:fld>
            <a:endParaRPr lang="en-US" altLang="lv-LV"/>
          </a:p>
        </p:txBody>
      </p:sp>
    </p:spTree>
    <p:extLst>
      <p:ext uri="{BB962C8B-B14F-4D97-AF65-F5344CB8AC3E}">
        <p14:creationId xmlns:p14="http://schemas.microsoft.com/office/powerpoint/2010/main" val="2410924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1007-FC22-A84E-2124-D18504BAC9B2}"/>
              </a:ext>
            </a:extLst>
          </p:cNvPr>
          <p:cNvSpPr>
            <a:spLocks noGrp="1"/>
          </p:cNvSpPr>
          <p:nvPr>
            <p:ph type="title"/>
          </p:nvPr>
        </p:nvSpPr>
        <p:spPr/>
        <p:txBody>
          <a:bodyPr>
            <a:normAutofit/>
          </a:bodyPr>
          <a:lstStyle/>
          <a:p>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Vērtēšanas kārtība</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7</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lv-LV"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lv-LV" sz="28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ontent Placeholder 7">
            <a:extLst>
              <a:ext uri="{FF2B5EF4-FFF2-40B4-BE49-F238E27FC236}">
                <a16:creationId xmlns:a16="http://schemas.microsoft.com/office/drawing/2014/main" id="{3E9FDF49-023D-5071-0E1E-9A2C70776420}"/>
              </a:ext>
            </a:extLst>
          </p:cNvPr>
          <p:cNvGraphicFramePr>
            <a:graphicFrameLocks noGrp="1"/>
          </p:cNvGraphicFramePr>
          <p:nvPr>
            <p:ph idx="1"/>
            <p:extLst>
              <p:ext uri="{D42A27DB-BD31-4B8C-83A1-F6EECF244321}">
                <p14:modId xmlns:p14="http://schemas.microsoft.com/office/powerpoint/2010/main" val="2066604203"/>
              </p:ext>
            </p:extLst>
          </p:nvPr>
        </p:nvGraphicFramePr>
        <p:xfrm>
          <a:off x="812801" y="1565092"/>
          <a:ext cx="11150599" cy="4702490"/>
        </p:xfrm>
        <a:graphic>
          <a:graphicData uri="http://schemas.openxmlformats.org/drawingml/2006/table">
            <a:tbl>
              <a:tblPr firstRow="1" bandRow="1">
                <a:tableStyleId>{5C22544A-7EE6-4342-B048-85BDC9FD1C3A}</a:tableStyleId>
              </a:tblPr>
              <a:tblGrid>
                <a:gridCol w="594347">
                  <a:extLst>
                    <a:ext uri="{9D8B030D-6E8A-4147-A177-3AD203B41FA5}">
                      <a16:colId xmlns:a16="http://schemas.microsoft.com/office/drawing/2014/main" val="4065895458"/>
                    </a:ext>
                  </a:extLst>
                </a:gridCol>
                <a:gridCol w="2821952">
                  <a:extLst>
                    <a:ext uri="{9D8B030D-6E8A-4147-A177-3AD203B41FA5}">
                      <a16:colId xmlns:a16="http://schemas.microsoft.com/office/drawing/2014/main" val="453757347"/>
                    </a:ext>
                  </a:extLst>
                </a:gridCol>
                <a:gridCol w="7734300">
                  <a:extLst>
                    <a:ext uri="{9D8B030D-6E8A-4147-A177-3AD203B41FA5}">
                      <a16:colId xmlns:a16="http://schemas.microsoft.com/office/drawing/2014/main" val="3045395306"/>
                    </a:ext>
                  </a:extLst>
                </a:gridCol>
              </a:tblGrid>
              <a:tr h="645602">
                <a:tc gridSpan="3">
                  <a:txBody>
                    <a:bodyPr/>
                    <a:lstStyle/>
                    <a:p>
                      <a:pPr algn="ctr"/>
                      <a:r>
                        <a:rPr lang="en-US"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Precizējami</a:t>
                      </a:r>
                      <a:r>
                        <a:rPr lang="lv-LV"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 kritēriji</a:t>
                      </a: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077169702"/>
                  </a:ext>
                </a:extLst>
              </a:tr>
              <a:tr h="3458585">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3.</a:t>
                      </a: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2</a:t>
                      </a:r>
                      <a:r>
                        <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lv-LV" sz="1600" b="1" u="sng"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Projekta īstenošanas laikā un projekta dzīves cikla laikā </a:t>
                      </a:r>
                      <a:r>
                        <a:rPr lang="lv-LV" sz="1600" b="1"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nekustamais īpašums, kurā tiks veiktas projektā paredzētās darbības, </a:t>
                      </a:r>
                      <a:r>
                        <a:rPr lang="lv-LV" sz="1600" b="1" u="none"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ir projekta iesniedzēja īpašumā</a:t>
                      </a:r>
                      <a:r>
                        <a:rPr lang="lv-LV" sz="1600" b="1"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 </a:t>
                      </a:r>
                      <a:endParaRPr lang="en-US" sz="1600" b="1"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lv-LV"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Ja </a:t>
                      </a:r>
                      <a:r>
                        <a:rPr lang="en-US"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AER</a:t>
                      </a:r>
                      <a:r>
                        <a:rPr lang="lv-LV"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izmantojošu elektroenerģiju ražojošu un/vai to saražotās enerģijas akumulējošo iekārtu uzstādāmā teritorija</a:t>
                      </a:r>
                      <a:r>
                        <a:rPr lang="en-US"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lv-LV"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nav projekta iesniedzēja īpašumā, apliecina, ka </a:t>
                      </a:r>
                      <a:r>
                        <a:rPr lang="lv-LV" sz="1600" b="1" u="sng"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būs spēkā esošs nomas līgums vai līgums par apbūves tiesību</a:t>
                      </a:r>
                      <a:r>
                        <a:rPr lang="en-US"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t>
                      </a:r>
                      <a:endParaRPr kumimoji="0" lang="lv-LV" altLang="lv-LV" sz="14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lv-LV" sz="1600" b="0" i="0" u="none" strike="noStrike" kern="1200" cap="none" spc="0" normalizeH="0" baseline="0" noProof="0" dirty="0" err="1">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Ir</a:t>
                      </a:r>
                      <a:r>
                        <a:rPr kumimoji="0" lang="en-US" altLang="lv-LV" sz="16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pieļaujams, ka </a:t>
                      </a:r>
                      <a:r>
                        <a:rPr kumimoji="0" lang="en-US" altLang="lv-LV" sz="16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tiesības tiek nostiprinātās zemesgrāmatā līdz pirmā maksājuma pieprasījuma iesniegašanai CFLA</a:t>
                      </a:r>
                      <a:r>
                        <a:rPr kumimoji="0" lang="en-US" altLang="lv-LV" sz="16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en-US" sz="1600" b="1"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Ja projekta darbības paredzētas </a:t>
                      </a:r>
                      <a:r>
                        <a:rPr lang="lv-LV" sz="1600" b="1" i="0" u="sng" dirty="0">
                          <a:solidFill>
                            <a:schemeClr val="tx2"/>
                          </a:solidFill>
                          <a:effectLst/>
                          <a:latin typeface="Calibri" panose="020F0502020204030204" pitchFamily="34" charset="0"/>
                          <a:ea typeface="Calibri" panose="020F0502020204030204" pitchFamily="34" charset="0"/>
                          <a:cs typeface="Calibri" panose="020F0502020204030204" pitchFamily="34" charset="0"/>
                        </a:rPr>
                        <a:t>brīvostas teritorijā</a:t>
                      </a:r>
                      <a:r>
                        <a:rPr lang="lv-LV"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projekta iesniedzējam ir </a:t>
                      </a:r>
                      <a:r>
                        <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jābūt </a:t>
                      </a:r>
                      <a:r>
                        <a:rPr lang="lv-LV"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spēkā esoš</a:t>
                      </a:r>
                      <a:r>
                        <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am</a:t>
                      </a:r>
                      <a:r>
                        <a:rPr lang="lv-LV"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līgum</a:t>
                      </a:r>
                      <a:r>
                        <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am</a:t>
                      </a:r>
                      <a:r>
                        <a:rPr lang="lv-LV"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par apbūves tiesīb</a:t>
                      </a:r>
                      <a:r>
                        <a:rPr lang="en-US" sz="1600" b="0" i="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ām</a:t>
                      </a:r>
                      <a:r>
                        <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Iesniedz a</a:t>
                      </a:r>
                      <a:r>
                        <a:rPr lang="lv-LV"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pliecin</a:t>
                      </a:r>
                      <a:r>
                        <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ājumu</a:t>
                      </a:r>
                      <a:r>
                        <a:rPr lang="lv-LV"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ka</a:t>
                      </a:r>
                      <a:r>
                        <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lv-LV"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tiesības tiks iegūtas un nostiprinātas </a:t>
                      </a:r>
                      <a:r>
                        <a:rPr lang="lv-LV" sz="1600" b="1"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zemesgrāmatā līdz noslēguma maksājuma pieprasījuma iesniegšanai sadarbības iestādē</a:t>
                      </a:r>
                      <a:r>
                        <a:rPr lang="lv-LV"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endPar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lv-LV"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Ja projektā nav slēdzams būvdarbu līgums darbību īstenošanai brīvostas teritorijā vai ja</a:t>
                      </a:r>
                      <a:r>
                        <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AER </a:t>
                      </a:r>
                      <a:r>
                        <a:rPr lang="lv-LV"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elektroenerģijas ražošanas iekārtu vai akumulējošu iekārtu uzstādīšanai teritorija</a:t>
                      </a:r>
                      <a:r>
                        <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lv-LV"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nav projekta iesniedzēja īpašumā, </a:t>
                      </a:r>
                      <a:r>
                        <a:rPr lang="en-US" sz="1600" b="0" i="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ir</a:t>
                      </a:r>
                      <a:r>
                        <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US" sz="1600" b="0" i="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jāiesniedz</a:t>
                      </a:r>
                      <a:r>
                        <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a:t>
                      </a:r>
                      <a:r>
                        <a:rPr lang="lv-LV"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pliecin</a:t>
                      </a:r>
                      <a:r>
                        <a:rPr lang="en-US" sz="1600" b="0" i="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ājums</a:t>
                      </a:r>
                      <a:r>
                        <a:rPr lang="lv-LV"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ka būs spēkā esošs nomas līgums vai līgums par apbūves tiesīb</a:t>
                      </a:r>
                      <a:r>
                        <a:rPr lang="en-US" sz="1600" b="0" i="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ām</a:t>
                      </a:r>
                      <a:r>
                        <a:rPr lang="lv-LV"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endParaRPr lang="en-US"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lv-LV" sz="1600" b="0" i="0" u="none" strike="noStrike" kern="1200" cap="none" spc="0" normalizeH="0" baseline="0" noProof="0" dirty="0" err="1">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Ir</a:t>
                      </a:r>
                      <a:r>
                        <a:rPr kumimoji="0" lang="en-US" altLang="lv-LV" sz="16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pieļaujams, ka </a:t>
                      </a:r>
                      <a:r>
                        <a:rPr lang="lv-LV" sz="16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tiesības tiek nostiprinātas zemesgrāmatā līdz pirmā maksājuma pieprasījuma iesniegšanai sadarbības iestādē.</a:t>
                      </a:r>
                      <a:endParaRPr kumimoji="0" lang="lv-LV" altLang="lv-LV" sz="16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8213" rtl="0" eaLnBrk="0" fontAlgn="base" latinLnBrk="0" hangingPunct="0">
                        <a:lnSpc>
                          <a:spcPct val="100000"/>
                        </a:lnSpc>
                        <a:spcBef>
                          <a:spcPct val="0"/>
                        </a:spcBef>
                        <a:spcAft>
                          <a:spcPct val="0"/>
                        </a:spcAft>
                        <a:buClrTx/>
                        <a:buSzTx/>
                        <a:buFont typeface="Wingdings" panose="05000000000000000000" pitchFamily="2" charset="2"/>
                        <a:buNone/>
                        <a:tabLst/>
                        <a:defRPr/>
                      </a:pPr>
                      <a:endParaRPr lang="lv-LV" sz="1700" b="1" kern="1200" dirty="0">
                        <a:solidFill>
                          <a:srgbClr val="003366"/>
                        </a:solidFill>
                        <a:effectLst/>
                        <a:latin typeface="+mn-lt"/>
                        <a:ea typeface="+mn-ea"/>
                        <a:cs typeface="+mn-cs"/>
                      </a:endParaRPr>
                    </a:p>
                  </a:txBody>
                  <a:tcPr/>
                </a:tc>
                <a:extLst>
                  <a:ext uri="{0D108BD9-81ED-4DB2-BD59-A6C34878D82A}">
                    <a16:rowId xmlns:a16="http://schemas.microsoft.com/office/drawing/2014/main" val="703313146"/>
                  </a:ext>
                </a:extLst>
              </a:tr>
            </a:tbl>
          </a:graphicData>
        </a:graphic>
      </p:graphicFrame>
      <p:sp>
        <p:nvSpPr>
          <p:cNvPr id="6" name="Slide Number Placeholder 5">
            <a:extLst>
              <a:ext uri="{FF2B5EF4-FFF2-40B4-BE49-F238E27FC236}">
                <a16:creationId xmlns:a16="http://schemas.microsoft.com/office/drawing/2014/main" id="{EFFEEB32-AFB7-601C-71DB-779CF7CD3BC0}"/>
              </a:ext>
            </a:extLst>
          </p:cNvPr>
          <p:cNvSpPr>
            <a:spLocks noGrp="1"/>
          </p:cNvSpPr>
          <p:nvPr>
            <p:ph type="sldNum" sz="quarter" idx="13"/>
          </p:nvPr>
        </p:nvSpPr>
        <p:spPr/>
        <p:txBody>
          <a:bodyPr/>
          <a:lstStyle/>
          <a:p>
            <a:pPr>
              <a:defRPr/>
            </a:pPr>
            <a:fld id="{9F6105F7-AC56-47D1-A571-69EA814D9A81}" type="slidenum">
              <a:rPr lang="en-US" altLang="lv-LV" smtClean="0"/>
              <a:pPr>
                <a:defRPr/>
              </a:pPr>
              <a:t>29</a:t>
            </a:fld>
            <a:endParaRPr lang="en-US" altLang="lv-LV"/>
          </a:p>
        </p:txBody>
      </p:sp>
    </p:spTree>
    <p:extLst>
      <p:ext uri="{BB962C8B-B14F-4D97-AF65-F5344CB8AC3E}">
        <p14:creationId xmlns:p14="http://schemas.microsoft.com/office/powerpoint/2010/main" val="89910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E59AF4-7A27-449E-1AD9-014B7C689098}"/>
              </a:ext>
            </a:extLst>
          </p:cNvPr>
          <p:cNvSpPr>
            <a:spLocks noGrp="1"/>
          </p:cNvSpPr>
          <p:nvPr>
            <p:ph type="sldNum" sz="quarter" idx="13"/>
          </p:nvPr>
        </p:nvSpPr>
        <p:spPr/>
        <p:txBody>
          <a:bodyPr/>
          <a:lstStyle/>
          <a:p>
            <a:pPr>
              <a:defRPr/>
            </a:pPr>
            <a:fld id="{6D06F1E7-C627-40E0-96DD-23F4E59E8932}" type="slidenum">
              <a:rPr lang="en-US" altLang="lv-LV" smtClean="0"/>
              <a:pPr>
                <a:defRPr/>
              </a:pPr>
              <a:t>3</a:t>
            </a:fld>
            <a:endParaRPr lang="en-US" altLang="lv-LV" dirty="0"/>
          </a:p>
        </p:txBody>
      </p:sp>
      <p:sp>
        <p:nvSpPr>
          <p:cNvPr id="9" name="Rectangle: Rounded Corners 8">
            <a:extLst>
              <a:ext uri="{FF2B5EF4-FFF2-40B4-BE49-F238E27FC236}">
                <a16:creationId xmlns:a16="http://schemas.microsoft.com/office/drawing/2014/main" id="{2FB3D69B-3A46-B9FE-4526-C145340A0193}"/>
              </a:ext>
            </a:extLst>
          </p:cNvPr>
          <p:cNvSpPr/>
          <p:nvPr/>
        </p:nvSpPr>
        <p:spPr>
          <a:xfrm>
            <a:off x="1067397" y="2166657"/>
            <a:ext cx="4469024" cy="830997"/>
          </a:xfrm>
          <a:prstGeom prst="roundRect">
            <a:avLst/>
          </a:prstGeom>
          <a:solidFill>
            <a:srgbClr val="CCFF33"/>
          </a:solidFill>
          <a:ln>
            <a:solidFill>
              <a:srgbClr val="003366"/>
            </a:solidFill>
          </a:ln>
          <a:effectLst>
            <a:outerShdw blurRad="50800" dist="50800" dir="5400000" algn="ctr" rotWithShape="0">
              <a:srgbClr val="003366"/>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lv-LV" sz="2200" b="1" cap="all" dirty="0">
                <a:solidFill>
                  <a:srgbClr val="002060"/>
                </a:solidFill>
                <a:latin typeface="Calibri" panose="020F0502020204030204" pitchFamily="34" charset="0"/>
                <a:ea typeface="Calibri" panose="020F0502020204030204" pitchFamily="34" charset="0"/>
                <a:cs typeface="Calibri" panose="020F0502020204030204" pitchFamily="34" charset="0"/>
              </a:rPr>
              <a:t>Atklāta projektu iesniegumu atlase</a:t>
            </a:r>
          </a:p>
        </p:txBody>
      </p:sp>
      <p:sp>
        <p:nvSpPr>
          <p:cNvPr id="10" name="Rectangle: Rounded Corners 9">
            <a:extLst>
              <a:ext uri="{FF2B5EF4-FFF2-40B4-BE49-F238E27FC236}">
                <a16:creationId xmlns:a16="http://schemas.microsoft.com/office/drawing/2014/main" id="{753B0B78-F13C-B443-289A-B70F69C3B185}"/>
              </a:ext>
            </a:extLst>
          </p:cNvPr>
          <p:cNvSpPr/>
          <p:nvPr/>
        </p:nvSpPr>
        <p:spPr>
          <a:xfrm>
            <a:off x="6316787" y="2025534"/>
            <a:ext cx="4876800" cy="9721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lv-LV" sz="1800" b="1" dirty="0">
                <a:solidFill>
                  <a:srgbClr val="80008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Ministru kabineta 2024. gada </a:t>
            </a:r>
            <a:r>
              <a:rPr lang="en-US" sz="1800" b="1" dirty="0">
                <a:solidFill>
                  <a:srgbClr val="80008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5</a:t>
            </a:r>
            <a:r>
              <a:rPr lang="lv-LV" sz="1800" b="1" dirty="0">
                <a:solidFill>
                  <a:srgbClr val="80008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en-US" sz="1800" b="1" dirty="0">
                <a:solidFill>
                  <a:srgbClr val="80008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novembra </a:t>
            </a:r>
            <a:r>
              <a:rPr lang="lv-LV" sz="1800" b="1" dirty="0">
                <a:solidFill>
                  <a:srgbClr val="80008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februāra noteikumi Nr. </a:t>
            </a:r>
            <a:r>
              <a:rPr lang="en-US" sz="1800" b="1" dirty="0">
                <a:solidFill>
                  <a:schemeClr val="tx2"/>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700</a:t>
            </a:r>
            <a:endParaRPr lang="lv-LV" sz="20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3753AD54-DE55-3143-3E4B-1CAB1A28F039}"/>
              </a:ext>
            </a:extLst>
          </p:cNvPr>
          <p:cNvGrpSpPr>
            <a:grpSpLocks/>
          </p:cNvGrpSpPr>
          <p:nvPr/>
        </p:nvGrpSpPr>
        <p:grpSpPr bwMode="auto">
          <a:xfrm>
            <a:off x="872637" y="3429000"/>
            <a:ext cx="4858543" cy="1625600"/>
            <a:chOff x="5449369" y="3067174"/>
            <a:chExt cx="4761431" cy="1625600"/>
          </a:xfrm>
        </p:grpSpPr>
        <p:sp>
          <p:nvSpPr>
            <p:cNvPr id="12" name="Satura vietturis 1">
              <a:extLst>
                <a:ext uri="{FF2B5EF4-FFF2-40B4-BE49-F238E27FC236}">
                  <a16:creationId xmlns:a16="http://schemas.microsoft.com/office/drawing/2014/main" id="{2BF20308-76B2-09AB-1BD9-9913DE824D24}"/>
                </a:ext>
              </a:extLst>
            </p:cNvPr>
            <p:cNvSpPr txBox="1">
              <a:spLocks/>
            </p:cNvSpPr>
            <p:nvPr/>
          </p:nvSpPr>
          <p:spPr bwMode="auto">
            <a:xfrm>
              <a:off x="6994019" y="3290509"/>
              <a:ext cx="3216781" cy="116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algn="ctr" rtl="0" fontAlgn="base"/>
              <a:endParaRPr lang="en-US" sz="1800" dirty="0">
                <a:solidFill>
                  <a:srgbClr val="000000"/>
                </a:solidFill>
                <a:latin typeface="Verdana" panose="020B0604030504040204" pitchFamily="34" charset="0"/>
                <a:ea typeface="Calibri" panose="020F0502020204030204" pitchFamily="34" charset="0"/>
                <a:cs typeface="Calibri" panose="020F0502020204030204" pitchFamily="34" charset="0"/>
              </a:endParaRPr>
            </a:p>
            <a:p>
              <a:pPr algn="ctr" rtl="0" fontAlgn="base"/>
              <a:r>
                <a:rPr lang="en-US" sz="3200" b="1" dirty="0">
                  <a:solidFill>
                    <a:srgbClr val="1F497D"/>
                  </a:solidFill>
                  <a:latin typeface="Calibri" panose="020F0502020204030204" pitchFamily="34" charset="0"/>
                  <a:ea typeface="Calibri" panose="020F0502020204030204" pitchFamily="34" charset="0"/>
                  <a:cs typeface="Calibri" panose="020F0502020204030204" pitchFamily="34" charset="0"/>
                </a:rPr>
                <a:t>27</a:t>
              </a:r>
              <a:r>
                <a:rPr lang="en-US" sz="3200" b="1" i="0" u="none" strike="noStrike"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.02</a:t>
              </a:r>
              <a:r>
                <a:rPr lang="lv-LV" sz="3200" b="1" i="0" u="none" strike="noStrike"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.202</a:t>
              </a:r>
              <a:r>
                <a:rPr lang="en-US" sz="3200" b="1" i="0" u="none" strike="noStrike"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5</a:t>
              </a:r>
              <a:r>
                <a:rPr lang="lv-LV" sz="3200" b="1" i="0" u="none" strike="noStrike"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r>
                <a:rPr lang="en-US" sz="3200" b="0" i="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a:t>
              </a:r>
              <a:endPar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40A9CAD7-EE2A-033A-B69F-C946781A4F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9369" y="3067174"/>
              <a:ext cx="161131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Rounded Corners 15">
            <a:extLst>
              <a:ext uri="{FF2B5EF4-FFF2-40B4-BE49-F238E27FC236}">
                <a16:creationId xmlns:a16="http://schemas.microsoft.com/office/drawing/2014/main" id="{0F57A4B9-84DA-F4BE-048D-A23D3D031FB4}"/>
              </a:ext>
            </a:extLst>
          </p:cNvPr>
          <p:cNvSpPr/>
          <p:nvPr/>
        </p:nvSpPr>
        <p:spPr>
          <a:xfrm>
            <a:off x="5190344" y="3291550"/>
            <a:ext cx="2715327" cy="140374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lv-LV" sz="1800" dirty="0">
                <a:latin typeface="Calibri" panose="020F0502020204030204" pitchFamily="34" charset="0"/>
                <a:ea typeface="Calibri" panose="020F0502020204030204" pitchFamily="34" charset="0"/>
                <a:cs typeface="Calibri" panose="020F0502020204030204" pitchFamily="34" charset="0"/>
                <a:hlinkClick r:id="rId5"/>
              </a:rPr>
              <a:t>2.</a:t>
            </a:r>
            <a:r>
              <a:rPr lang="en-US" sz="1800" dirty="0">
                <a:latin typeface="Calibri" panose="020F0502020204030204" pitchFamily="34" charset="0"/>
                <a:ea typeface="Calibri" panose="020F0502020204030204" pitchFamily="34" charset="0"/>
                <a:cs typeface="Calibri" panose="020F0502020204030204" pitchFamily="34" charset="0"/>
                <a:hlinkClick r:id="rId5"/>
              </a:rPr>
              <a:t>1</a:t>
            </a:r>
            <a:r>
              <a:rPr lang="lv-LV" sz="1800" dirty="0">
                <a:latin typeface="Calibri" panose="020F0502020204030204" pitchFamily="34" charset="0"/>
                <a:ea typeface="Calibri" panose="020F0502020204030204" pitchFamily="34" charset="0"/>
                <a:cs typeface="Calibri" panose="020F0502020204030204" pitchFamily="34" charset="0"/>
                <a:hlinkClick r:id="rId5"/>
              </a:rPr>
              <a:t>.</a:t>
            </a:r>
            <a:r>
              <a:rPr lang="en-US" sz="1800" dirty="0">
                <a:latin typeface="Calibri" panose="020F0502020204030204" pitchFamily="34" charset="0"/>
                <a:ea typeface="Calibri" panose="020F0502020204030204" pitchFamily="34" charset="0"/>
                <a:cs typeface="Calibri" panose="020F0502020204030204" pitchFamily="34" charset="0"/>
                <a:hlinkClick r:id="rId5"/>
              </a:rPr>
              <a:t>1.6</a:t>
            </a:r>
            <a:r>
              <a:rPr lang="lv-LV" sz="1800" dirty="0">
                <a:latin typeface="Calibri" panose="020F0502020204030204" pitchFamily="34" charset="0"/>
                <a:ea typeface="Calibri" panose="020F0502020204030204" pitchFamily="34" charset="0"/>
                <a:cs typeface="Calibri" panose="020F0502020204030204" pitchFamily="34" charset="0"/>
                <a:hlinkClick r:id="rId5"/>
              </a:rPr>
              <a:t>. </a:t>
            </a:r>
            <a:r>
              <a:rPr lang="lv-LV" sz="1800" b="0" i="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5"/>
              </a:rPr>
              <a:t>Pašvaldību ēku energoefektivitātes paaugstināšana</a:t>
            </a:r>
            <a:endParaRPr lang="lv-LV" sz="18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DF0FB17-2DC0-6010-CD83-7BAF5275107B}"/>
              </a:ext>
            </a:extLst>
          </p:cNvPr>
          <p:cNvPicPr>
            <a:picLocks noChangeAspect="1"/>
          </p:cNvPicPr>
          <p:nvPr/>
        </p:nvPicPr>
        <p:blipFill>
          <a:blip r:embed="rId6"/>
          <a:stretch>
            <a:fillRect/>
          </a:stretch>
        </p:blipFill>
        <p:spPr>
          <a:xfrm>
            <a:off x="7985319" y="3291550"/>
            <a:ext cx="3597081" cy="2595038"/>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88292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1007-FC22-A84E-2124-D18504BAC9B2}"/>
              </a:ext>
            </a:extLst>
          </p:cNvPr>
          <p:cNvSpPr>
            <a:spLocks noGrp="1"/>
          </p:cNvSpPr>
          <p:nvPr>
            <p:ph type="title"/>
          </p:nvPr>
        </p:nvSpPr>
        <p:spPr/>
        <p:txBody>
          <a:bodyPr>
            <a:normAutofit/>
          </a:bodyPr>
          <a:lstStyle/>
          <a:p>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Vērtēšanas kārtība</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8</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lv-LV"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lv-LV" sz="28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8" name="Content Placeholder 7">
                <a:extLst>
                  <a:ext uri="{FF2B5EF4-FFF2-40B4-BE49-F238E27FC236}">
                    <a16:creationId xmlns:a16="http://schemas.microsoft.com/office/drawing/2014/main" id="{3E9FDF49-023D-5071-0E1E-9A2C70776420}"/>
                  </a:ext>
                </a:extLst>
              </p:cNvPr>
              <p:cNvGraphicFramePr>
                <a:graphicFrameLocks noGrp="1"/>
              </p:cNvGraphicFramePr>
              <p:nvPr>
                <p:ph idx="1"/>
                <p:extLst>
                  <p:ext uri="{D42A27DB-BD31-4B8C-83A1-F6EECF244321}">
                    <p14:modId xmlns:p14="http://schemas.microsoft.com/office/powerpoint/2010/main" val="68542050"/>
                  </p:ext>
                </p:extLst>
              </p:nvPr>
            </p:nvGraphicFramePr>
            <p:xfrm>
              <a:off x="589282" y="1615440"/>
              <a:ext cx="11404599" cy="5056823"/>
            </p:xfrm>
            <a:graphic>
              <a:graphicData uri="http://schemas.openxmlformats.org/drawingml/2006/table">
                <a:tbl>
                  <a:tblPr firstRow="1" bandRow="1">
                    <a:tableStyleId>{5C22544A-7EE6-4342-B048-85BDC9FD1C3A}</a:tableStyleId>
                  </a:tblPr>
                  <a:tblGrid>
                    <a:gridCol w="503983">
                      <a:extLst>
                        <a:ext uri="{9D8B030D-6E8A-4147-A177-3AD203B41FA5}">
                          <a16:colId xmlns:a16="http://schemas.microsoft.com/office/drawing/2014/main" val="4065895458"/>
                        </a:ext>
                      </a:extLst>
                    </a:gridCol>
                    <a:gridCol w="2248451">
                      <a:extLst>
                        <a:ext uri="{9D8B030D-6E8A-4147-A177-3AD203B41FA5}">
                          <a16:colId xmlns:a16="http://schemas.microsoft.com/office/drawing/2014/main" val="453757347"/>
                        </a:ext>
                      </a:extLst>
                    </a:gridCol>
                    <a:gridCol w="1617163">
                      <a:extLst>
                        <a:ext uri="{9D8B030D-6E8A-4147-A177-3AD203B41FA5}">
                          <a16:colId xmlns:a16="http://schemas.microsoft.com/office/drawing/2014/main" val="3045395306"/>
                        </a:ext>
                      </a:extLst>
                    </a:gridCol>
                    <a:gridCol w="7035002">
                      <a:extLst>
                        <a:ext uri="{9D8B030D-6E8A-4147-A177-3AD203B41FA5}">
                          <a16:colId xmlns:a16="http://schemas.microsoft.com/office/drawing/2014/main" val="2043389656"/>
                        </a:ext>
                      </a:extLst>
                    </a:gridCol>
                  </a:tblGrid>
                  <a:tr h="432490">
                    <a:tc gridSpan="4">
                      <a:txBody>
                        <a:bodyPr/>
                        <a:lstStyle/>
                        <a:p>
                          <a:pPr algn="ctr"/>
                          <a:r>
                            <a:rPr lang="lv-LV"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Kvalitātes kritēriji</a:t>
                          </a: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tc hMerge="1">
                      <a:txBody>
                        <a:bodyPr/>
                        <a:lstStyle/>
                        <a:p>
                          <a:pPr algn="ctr"/>
                          <a:endParaRPr lang="lv-LV" sz="2200" noProof="0" dirty="0">
                            <a:solidFill>
                              <a:srgbClr val="003366"/>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77169702"/>
                      </a:ext>
                    </a:extLst>
                  </a:tr>
                  <a:tr h="173094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4.1.</a:t>
                          </a:r>
                        </a:p>
                      </a:txBody>
                      <a:tcPr/>
                    </a:tc>
                    <a:tc>
                      <a:txBody>
                        <a:bodyPr/>
                        <a:lstStyle/>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lv-LV" sz="1600" b="1"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Ieguldītais ERAF finansējums uz vienu ietaupīto primārās enerģijas kilovatstundu gadā</a:t>
                          </a:r>
                          <a:endParaRPr kumimoji="0" lang="lv-LV" altLang="lv-LV" sz="14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err="1">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Max</a:t>
                          </a:r>
                          <a:r>
                            <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 punktu skaits: </a:t>
                          </a:r>
                          <a:r>
                            <a:rPr kumimoji="0" lang="en-US"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4</a:t>
                          </a: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Min nepieciešamais punktu skaits: </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1</a:t>
                          </a:r>
                        </a:p>
                      </a:txBody>
                      <a:tcPr/>
                    </a:tc>
                    <a:tc>
                      <a:txBody>
                        <a:bodyPr/>
                        <a:lstStyle/>
                        <a:p>
                          <a:r>
                            <a:rPr lang="lv-LV" sz="1600"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Kritērija vērtēšanai izmanto projekta iesniegumā sniegto informāciju par projektā plānoto primārās enerģijas ietaupījumu </a:t>
                          </a:r>
                          <a:r>
                            <a:rPr lang="lv-LV" sz="1600" b="1"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no visām</a:t>
                          </a:r>
                          <a:r>
                            <a:rPr lang="lv-LV" sz="1600"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 projektu aktivitātēm (</a:t>
                          </a:r>
                          <a:r>
                            <a:rPr lang="lv-LV" sz="1600" kern="1200" dirty="0" err="1">
                              <a:solidFill>
                                <a:srgbClr val="003366"/>
                              </a:solidFill>
                              <a:effectLst/>
                              <a:latin typeface="Calibri" panose="020F0502020204030204" pitchFamily="34" charset="0"/>
                              <a:ea typeface="Calibri" panose="020F0502020204030204" pitchFamily="34" charset="0"/>
                              <a:cs typeface="Calibri" panose="020F0502020204030204" pitchFamily="34" charset="0"/>
                            </a:rPr>
                            <a:t>kWh</a:t>
                          </a:r>
                          <a:r>
                            <a:rPr lang="lv-LV" sz="1600"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/gadā) un kopējo projektā paredzēto ERAF finansējumu (</a:t>
                          </a:r>
                          <a:r>
                            <a:rPr lang="lv-LV" sz="1600" i="1" kern="1200" dirty="0" err="1">
                              <a:solidFill>
                                <a:srgbClr val="003366"/>
                              </a:solidFill>
                              <a:effectLst/>
                              <a:latin typeface="Calibri" panose="020F0502020204030204" pitchFamily="34" charset="0"/>
                              <a:ea typeface="Calibri" panose="020F0502020204030204" pitchFamily="34" charset="0"/>
                              <a:cs typeface="Calibri" panose="020F0502020204030204" pitchFamily="34" charset="0"/>
                            </a:rPr>
                            <a:t>euro</a:t>
                          </a:r>
                          <a:r>
                            <a:rPr lang="lv-LV" sz="1600"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 Kritērija vērtību aprēķina pēc formulas:</a:t>
                          </a:r>
                        </a:p>
                        <a:p>
                          <a:pPr algn="ctr"/>
                          <a:r>
                            <a:rPr lang="lv-LV" sz="1600"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lv-LV" sz="1600" i="1" kern="1200">
                                      <a:solidFill>
                                        <a:srgbClr val="003366"/>
                                      </a:solidFill>
                                      <a:effectLst/>
                                      <a:latin typeface="Cambria Math" panose="02040503050406030204" pitchFamily="18" charset="0"/>
                                      <a:ea typeface="+mn-ea"/>
                                      <a:cs typeface="+mn-cs"/>
                                    </a:rPr>
                                  </m:ctrlPr>
                                </m:fPr>
                                <m:num>
                                  <m:r>
                                    <a:rPr lang="lv-LV" sz="1600" i="1" kern="1200">
                                      <a:solidFill>
                                        <a:srgbClr val="003366"/>
                                      </a:solidFill>
                                      <a:effectLst/>
                                      <a:latin typeface="Cambria Math" panose="02040503050406030204" pitchFamily="18" charset="0"/>
                                      <a:ea typeface="+mn-ea"/>
                                      <a:cs typeface="+mn-cs"/>
                                    </a:rPr>
                                    <m:t>𝐶</m:t>
                                  </m:r>
                                </m:num>
                                <m:den>
                                  <m:r>
                                    <a:rPr lang="lv-LV" sz="1600" i="1" kern="1200">
                                      <a:solidFill>
                                        <a:srgbClr val="003366"/>
                                      </a:solidFill>
                                      <a:effectLst/>
                                      <a:latin typeface="Cambria Math" panose="02040503050406030204" pitchFamily="18" charset="0"/>
                                      <a:ea typeface="+mn-ea"/>
                                      <a:cs typeface="+mn-cs"/>
                                    </a:rPr>
                                    <m:t>𝐸</m:t>
                                  </m:r>
                                </m:den>
                              </m:f>
                              <m:r>
                                <a:rPr lang="lv-LV" sz="1600" i="1" kern="1200">
                                  <a:solidFill>
                                    <a:srgbClr val="003366"/>
                                  </a:solidFill>
                                  <a:effectLst/>
                                  <a:latin typeface="Cambria Math" panose="02040503050406030204" pitchFamily="18" charset="0"/>
                                  <a:ea typeface="+mn-ea"/>
                                  <a:cs typeface="+mn-cs"/>
                                </a:rPr>
                                <m:t>=</m:t>
                              </m:r>
                              <m:r>
                                <a:rPr lang="lv-LV" sz="1600" i="1" kern="1200">
                                  <a:solidFill>
                                    <a:srgbClr val="003366"/>
                                  </a:solidFill>
                                  <a:effectLst/>
                                  <a:latin typeface="Cambria Math" panose="02040503050406030204" pitchFamily="18" charset="0"/>
                                  <a:ea typeface="+mn-ea"/>
                                  <a:cs typeface="+mn-cs"/>
                                </a:rPr>
                                <m:t>𝐾</m:t>
                              </m:r>
                              <m:r>
                                <a:rPr lang="lv-LV" sz="1600" i="1" kern="1200">
                                  <a:solidFill>
                                    <a:srgbClr val="003366"/>
                                  </a:solidFill>
                                  <a:effectLst/>
                                  <a:latin typeface="Cambria Math" panose="02040503050406030204" pitchFamily="18" charset="0"/>
                                  <a:ea typeface="+mn-ea"/>
                                  <a:cs typeface="+mn-cs"/>
                                </a:rPr>
                                <m:t>, </m:t>
                              </m:r>
                              <m:r>
                                <a:rPr lang="lv-LV" sz="1600" i="1" kern="1200">
                                  <a:solidFill>
                                    <a:srgbClr val="003366"/>
                                  </a:solidFill>
                                  <a:effectLst/>
                                  <a:latin typeface="Cambria Math" panose="02040503050406030204" pitchFamily="18" charset="0"/>
                                  <a:ea typeface="+mn-ea"/>
                                  <a:cs typeface="+mn-cs"/>
                                </a:rPr>
                                <m:t>𝑘𝑢𝑟</m:t>
                              </m:r>
                            </m:oMath>
                          </a14:m>
                          <a:endParaRPr lang="lv-LV" sz="1600"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endParaRPr>
                        </a:p>
                        <a:p>
                          <a:r>
                            <a:rPr lang="lv-LV" sz="1600"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C = projektā paredzētais ERAF finansējums (</a:t>
                          </a:r>
                          <a:r>
                            <a:rPr lang="lv-LV" sz="1600" i="1" kern="1200" dirty="0" err="1">
                              <a:solidFill>
                                <a:srgbClr val="003366"/>
                              </a:solidFill>
                              <a:effectLst/>
                              <a:latin typeface="Calibri" panose="020F0502020204030204" pitchFamily="34" charset="0"/>
                              <a:ea typeface="Calibri" panose="020F0502020204030204" pitchFamily="34" charset="0"/>
                              <a:cs typeface="Calibri" panose="020F0502020204030204" pitchFamily="34" charset="0"/>
                            </a:rPr>
                            <a:t>euro</a:t>
                          </a:r>
                          <a:r>
                            <a:rPr lang="lv-LV" sz="1600"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a:t>
                          </a:r>
                        </a:p>
                        <a:p>
                          <a:r>
                            <a:rPr lang="lv-LV" sz="1600"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E = projektā plānotais primārās enerģijas ietaupījums (</a:t>
                          </a:r>
                          <a:r>
                            <a:rPr lang="lv-LV" sz="1600" kern="1200" dirty="0" err="1">
                              <a:solidFill>
                                <a:srgbClr val="003366"/>
                              </a:solidFill>
                              <a:effectLst/>
                              <a:latin typeface="Calibri" panose="020F0502020204030204" pitchFamily="34" charset="0"/>
                              <a:ea typeface="Calibri" panose="020F0502020204030204" pitchFamily="34" charset="0"/>
                              <a:cs typeface="Calibri" panose="020F0502020204030204" pitchFamily="34" charset="0"/>
                            </a:rPr>
                            <a:t>kWh</a:t>
                          </a:r>
                          <a:r>
                            <a:rPr lang="lv-LV" sz="1600"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/gadā);</a:t>
                          </a:r>
                          <a:endParaRPr lang="en-US" sz="1600"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endParaRPr>
                        </a:p>
                        <a:p>
                          <a:r>
                            <a:rPr lang="lv-LV" sz="1600"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ERAF finansējums uz vienu ietaupīto primārās enerģijas kilovatstundu gadā. Iegūto K vērtību noapaļo līdz diviem ciparam aiz komata.</a:t>
                          </a:r>
                        </a:p>
                      </a:txBody>
                      <a:tcPr/>
                    </a:tc>
                    <a:extLst>
                      <a:ext uri="{0D108BD9-81ED-4DB2-BD59-A6C34878D82A}">
                        <a16:rowId xmlns:a16="http://schemas.microsoft.com/office/drawing/2014/main" val="703313146"/>
                      </a:ext>
                    </a:extLst>
                  </a:tr>
                  <a:tr h="2235844">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4.2.</a:t>
                          </a:r>
                        </a:p>
                      </a:txBody>
                      <a:tcPr/>
                    </a:tc>
                    <a:tc>
                      <a:txBody>
                        <a:bodyPr/>
                        <a:lstStyle/>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lv-LV" sz="1600" b="1"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Projektā plānoti ieguldījumi sabiedrisko ūdenssaimniecības pakalpojumus nodrošinošo tehnoloģisko iekārtu energoefektivitātes paaugstināšanai</a:t>
                          </a:r>
                          <a:endParaRPr kumimoji="0" lang="lv-LV" alt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err="1">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Max</a:t>
                          </a:r>
                          <a:r>
                            <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 punktu skaits: 1</a:t>
                          </a:r>
                        </a:p>
                        <a:p>
                          <a:pPr marL="0" marR="0" lvl="0" indent="0" algn="ctr" defTabSz="938213" rtl="0" eaLnBrk="0" fontAlgn="base" latinLnBrk="0" hangingPunct="0">
                            <a:lnSpc>
                              <a:spcPct val="100000"/>
                            </a:lnSpc>
                            <a:spcBef>
                              <a:spcPct val="0"/>
                            </a:spcBef>
                            <a:spcAft>
                              <a:spcPct val="0"/>
                            </a:spcAft>
                            <a:buClrTx/>
                            <a:buSzTx/>
                            <a:buFontTx/>
                            <a:buNone/>
                            <a:tabLst/>
                            <a:defRPr/>
                          </a:pP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Min punktu skaits: 0</a:t>
                          </a:r>
                        </a:p>
                        <a:p>
                          <a:pPr marL="0" marR="0" lvl="0" indent="0" algn="ctr" defTabSz="938213" rtl="0" eaLnBrk="0" fontAlgn="base" latinLnBrk="0" hangingPunct="0">
                            <a:lnSpc>
                              <a:spcPct val="100000"/>
                            </a:lnSpc>
                            <a:spcBef>
                              <a:spcPct val="0"/>
                            </a:spcBef>
                            <a:spcAft>
                              <a:spcPct val="0"/>
                            </a:spcAft>
                            <a:buClrTx/>
                            <a:buSzTx/>
                            <a:buFontTx/>
                            <a:buNone/>
                            <a:tabLst/>
                            <a:defRPr/>
                          </a:pP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lv-LV" sz="16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vērtību 0 piešķir</a:t>
                          </a:r>
                          <a:r>
                            <a:rPr kumimoji="0" lang="en-US" sz="16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ja projektā plānots īstenot tikai aktivitātes, kas saistītas ar AER tehnoloģiju papildu jaudas uzstādīšanu</a:t>
                          </a:r>
                          <a:endPar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lv-LV" sz="16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vērtību </a:t>
                          </a:r>
                          <a:r>
                            <a:rPr kumimoji="0" lang="en-US" sz="16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lv-LV" sz="16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piešķir</a:t>
                          </a:r>
                          <a:r>
                            <a:rPr kumimoji="0" lang="en-US" sz="16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j</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 projekta ietvaros paredzēta arī ūdenssaimniecības pakalpojumus nodrošinošo tehnoloģisko iekārtu energoefektivitātes uzlabošana</a:t>
                          </a:r>
                          <a:endParaRPr kumimoji="0" lang="lv-LV" sz="16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8213"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lv-LV"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18039944"/>
                      </a:ext>
                    </a:extLst>
                  </a:tr>
                </a:tbl>
              </a:graphicData>
            </a:graphic>
          </p:graphicFrame>
        </mc:Choice>
        <mc:Fallback xmlns="">
          <p:graphicFrame>
            <p:nvGraphicFramePr>
              <p:cNvPr id="8" name="Content Placeholder 7">
                <a:extLst>
                  <a:ext uri="{FF2B5EF4-FFF2-40B4-BE49-F238E27FC236}">
                    <a16:creationId xmlns:a16="http://schemas.microsoft.com/office/drawing/2014/main" id="{3E9FDF49-023D-5071-0E1E-9A2C70776420}"/>
                  </a:ext>
                </a:extLst>
              </p:cNvPr>
              <p:cNvGraphicFramePr>
                <a:graphicFrameLocks noGrp="1"/>
              </p:cNvGraphicFramePr>
              <p:nvPr>
                <p:ph idx="1"/>
                <p:extLst>
                  <p:ext uri="{D42A27DB-BD31-4B8C-83A1-F6EECF244321}">
                    <p14:modId xmlns:p14="http://schemas.microsoft.com/office/powerpoint/2010/main" val="68542050"/>
                  </p:ext>
                </p:extLst>
              </p:nvPr>
            </p:nvGraphicFramePr>
            <p:xfrm>
              <a:off x="589282" y="1615440"/>
              <a:ext cx="11404599" cy="5056823"/>
            </p:xfrm>
            <a:graphic>
              <a:graphicData uri="http://schemas.openxmlformats.org/drawingml/2006/table">
                <a:tbl>
                  <a:tblPr firstRow="1" bandRow="1">
                    <a:tableStyleId>{5C22544A-7EE6-4342-B048-85BDC9FD1C3A}</a:tableStyleId>
                  </a:tblPr>
                  <a:tblGrid>
                    <a:gridCol w="503983">
                      <a:extLst>
                        <a:ext uri="{9D8B030D-6E8A-4147-A177-3AD203B41FA5}">
                          <a16:colId xmlns:a16="http://schemas.microsoft.com/office/drawing/2014/main" val="4065895458"/>
                        </a:ext>
                      </a:extLst>
                    </a:gridCol>
                    <a:gridCol w="2248451">
                      <a:extLst>
                        <a:ext uri="{9D8B030D-6E8A-4147-A177-3AD203B41FA5}">
                          <a16:colId xmlns:a16="http://schemas.microsoft.com/office/drawing/2014/main" val="453757347"/>
                        </a:ext>
                      </a:extLst>
                    </a:gridCol>
                    <a:gridCol w="1617163">
                      <a:extLst>
                        <a:ext uri="{9D8B030D-6E8A-4147-A177-3AD203B41FA5}">
                          <a16:colId xmlns:a16="http://schemas.microsoft.com/office/drawing/2014/main" val="3045395306"/>
                        </a:ext>
                      </a:extLst>
                    </a:gridCol>
                    <a:gridCol w="7035002">
                      <a:extLst>
                        <a:ext uri="{9D8B030D-6E8A-4147-A177-3AD203B41FA5}">
                          <a16:colId xmlns:a16="http://schemas.microsoft.com/office/drawing/2014/main" val="2043389656"/>
                        </a:ext>
                      </a:extLst>
                    </a:gridCol>
                  </a:tblGrid>
                  <a:tr h="432490">
                    <a:tc gridSpan="4">
                      <a:txBody>
                        <a:bodyPr/>
                        <a:lstStyle/>
                        <a:p>
                          <a:pPr algn="ctr"/>
                          <a:r>
                            <a:rPr lang="lv-LV"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Kvalitātes kritēriji</a:t>
                          </a: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tc hMerge="1">
                      <a:txBody>
                        <a:bodyPr/>
                        <a:lstStyle/>
                        <a:p>
                          <a:pPr algn="ctr"/>
                          <a:endParaRPr lang="lv-LV" sz="2200" noProof="0" dirty="0">
                            <a:solidFill>
                              <a:srgbClr val="003366"/>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77169702"/>
                      </a:ext>
                    </a:extLst>
                  </a:tr>
                  <a:tr h="2388489">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4.1.</a:t>
                          </a:r>
                        </a:p>
                      </a:txBody>
                      <a:tcPr/>
                    </a:tc>
                    <a:tc>
                      <a:txBody>
                        <a:bodyPr/>
                        <a:lstStyle/>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lv-LV" sz="1600" b="1"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Ieguldītais ERAF finansējums uz vienu ietaupīto primārās enerģijas kilovatstundu gadā</a:t>
                          </a:r>
                          <a:endParaRPr kumimoji="0" lang="lv-LV" altLang="lv-LV" sz="14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err="1">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Max</a:t>
                          </a:r>
                          <a:r>
                            <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 punktu skaits: </a:t>
                          </a:r>
                          <a:r>
                            <a:rPr kumimoji="0" lang="en-US"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4</a:t>
                          </a: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Min nepieciešamais punktu skaits: </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1</a:t>
                          </a:r>
                        </a:p>
                      </a:txBody>
                      <a:tcPr/>
                    </a:tc>
                    <a:tc>
                      <a:txBody>
                        <a:bodyPr/>
                        <a:lstStyle/>
                        <a:p>
                          <a:endParaRPr lang="lv-LV"/>
                        </a:p>
                      </a:txBody>
                      <a:tcPr>
                        <a:blipFill>
                          <a:blip r:embed="rId3"/>
                          <a:stretch>
                            <a:fillRect l="-62165" t="-19898" r="-346" b="-94133"/>
                          </a:stretch>
                        </a:blipFill>
                      </a:tcPr>
                    </a:tc>
                    <a:extLst>
                      <a:ext uri="{0D108BD9-81ED-4DB2-BD59-A6C34878D82A}">
                        <a16:rowId xmlns:a16="http://schemas.microsoft.com/office/drawing/2014/main" val="703313146"/>
                      </a:ext>
                    </a:extLst>
                  </a:tr>
                  <a:tr h="2235844">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4.2.</a:t>
                          </a:r>
                        </a:p>
                      </a:txBody>
                      <a:tcPr/>
                    </a:tc>
                    <a:tc>
                      <a:txBody>
                        <a:bodyPr/>
                        <a:lstStyle/>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lv-LV" sz="1600" b="1" kern="1200" dirty="0">
                              <a:solidFill>
                                <a:srgbClr val="003366"/>
                              </a:solidFill>
                              <a:effectLst/>
                              <a:latin typeface="Calibri" panose="020F0502020204030204" pitchFamily="34" charset="0"/>
                              <a:ea typeface="Calibri" panose="020F0502020204030204" pitchFamily="34" charset="0"/>
                              <a:cs typeface="Calibri" panose="020F0502020204030204" pitchFamily="34" charset="0"/>
                            </a:rPr>
                            <a:t>Projektā plānoti ieguldījumi sabiedrisko ūdenssaimniecības pakalpojumus nodrošinošo tehnoloģisko iekārtu energoefektivitātes paaugstināšanai</a:t>
                          </a:r>
                          <a:endParaRPr kumimoji="0" lang="lv-LV" alt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err="1">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Max</a:t>
                          </a:r>
                          <a:r>
                            <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 punktu skaits: 1</a:t>
                          </a:r>
                        </a:p>
                        <a:p>
                          <a:pPr marL="0" marR="0" lvl="0" indent="0" algn="ctr" defTabSz="938213" rtl="0" eaLnBrk="0" fontAlgn="base" latinLnBrk="0" hangingPunct="0">
                            <a:lnSpc>
                              <a:spcPct val="100000"/>
                            </a:lnSpc>
                            <a:spcBef>
                              <a:spcPct val="0"/>
                            </a:spcBef>
                            <a:spcAft>
                              <a:spcPct val="0"/>
                            </a:spcAft>
                            <a:buClrTx/>
                            <a:buSzTx/>
                            <a:buFontTx/>
                            <a:buNone/>
                            <a:tabLst/>
                            <a:defRPr/>
                          </a:pP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Min punktu skaits: 0</a:t>
                          </a:r>
                        </a:p>
                        <a:p>
                          <a:pPr marL="0" marR="0" lvl="0" indent="0" algn="ctr" defTabSz="938213" rtl="0" eaLnBrk="0" fontAlgn="base" latinLnBrk="0" hangingPunct="0">
                            <a:lnSpc>
                              <a:spcPct val="100000"/>
                            </a:lnSpc>
                            <a:spcBef>
                              <a:spcPct val="0"/>
                            </a:spcBef>
                            <a:spcAft>
                              <a:spcPct val="0"/>
                            </a:spcAft>
                            <a:buClrTx/>
                            <a:buSzTx/>
                            <a:buFontTx/>
                            <a:buNone/>
                            <a:tabLst/>
                            <a:defRPr/>
                          </a:pP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lv-LV" sz="16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vērtību 0 piešķir</a:t>
                          </a:r>
                          <a:r>
                            <a:rPr kumimoji="0" lang="en-US" sz="16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ja projektā plānots īstenot tikai aktivitātes, kas saistītas ar AER tehnoloģiju papildu jaudas uzstādīšanu</a:t>
                          </a:r>
                          <a:endPar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lv-LV" sz="16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vērtību </a:t>
                          </a:r>
                          <a:r>
                            <a:rPr kumimoji="0" lang="en-US" sz="16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lv-LV" sz="16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piešķir</a:t>
                          </a:r>
                          <a:r>
                            <a:rPr kumimoji="0" lang="en-US" sz="16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j</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 projekta ietvaros paredzēta arī ūdenssaimniecības pakalpojumus nodrošinošo tehnoloģisko iekārtu energoefektivitātes uzlabošana</a:t>
                          </a:r>
                          <a:endParaRPr kumimoji="0" lang="lv-LV" sz="16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8213"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lv-LV"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18039944"/>
                      </a:ext>
                    </a:extLst>
                  </a:tr>
                </a:tbl>
              </a:graphicData>
            </a:graphic>
          </p:graphicFrame>
        </mc:Fallback>
      </mc:AlternateContent>
      <p:sp>
        <p:nvSpPr>
          <p:cNvPr id="6" name="Slide Number Placeholder 5">
            <a:extLst>
              <a:ext uri="{FF2B5EF4-FFF2-40B4-BE49-F238E27FC236}">
                <a16:creationId xmlns:a16="http://schemas.microsoft.com/office/drawing/2014/main" id="{EFFEEB32-AFB7-601C-71DB-779CF7CD3BC0}"/>
              </a:ext>
            </a:extLst>
          </p:cNvPr>
          <p:cNvSpPr>
            <a:spLocks noGrp="1"/>
          </p:cNvSpPr>
          <p:nvPr>
            <p:ph type="sldNum" sz="quarter" idx="13"/>
          </p:nvPr>
        </p:nvSpPr>
        <p:spPr/>
        <p:txBody>
          <a:bodyPr/>
          <a:lstStyle/>
          <a:p>
            <a:pPr>
              <a:defRPr/>
            </a:pPr>
            <a:fld id="{9F6105F7-AC56-47D1-A571-69EA814D9A81}" type="slidenum">
              <a:rPr lang="en-US" altLang="lv-LV" smtClean="0"/>
              <a:pPr>
                <a:defRPr/>
              </a:pPr>
              <a:t>30</a:t>
            </a:fld>
            <a:endParaRPr lang="en-US" altLang="lv-LV"/>
          </a:p>
        </p:txBody>
      </p:sp>
    </p:spTree>
    <p:extLst>
      <p:ext uri="{BB962C8B-B14F-4D97-AF65-F5344CB8AC3E}">
        <p14:creationId xmlns:p14="http://schemas.microsoft.com/office/powerpoint/2010/main" val="753533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1007-FC22-A84E-2124-D18504BAC9B2}"/>
              </a:ext>
            </a:extLst>
          </p:cNvPr>
          <p:cNvSpPr>
            <a:spLocks noGrp="1"/>
          </p:cNvSpPr>
          <p:nvPr>
            <p:ph type="title"/>
          </p:nvPr>
        </p:nvSpPr>
        <p:spPr/>
        <p:txBody>
          <a:bodyPr>
            <a:normAutofit/>
          </a:bodyPr>
          <a:lstStyle/>
          <a:p>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Vērtēšanas kārtība</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9</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lv-LV"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lv-LV" sz="28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ontent Placeholder 7">
            <a:extLst>
              <a:ext uri="{FF2B5EF4-FFF2-40B4-BE49-F238E27FC236}">
                <a16:creationId xmlns:a16="http://schemas.microsoft.com/office/drawing/2014/main" id="{3E9FDF49-023D-5071-0E1E-9A2C70776420}"/>
              </a:ext>
            </a:extLst>
          </p:cNvPr>
          <p:cNvGraphicFramePr>
            <a:graphicFrameLocks noGrp="1"/>
          </p:cNvGraphicFramePr>
          <p:nvPr>
            <p:ph idx="1"/>
            <p:extLst>
              <p:ext uri="{D42A27DB-BD31-4B8C-83A1-F6EECF244321}">
                <p14:modId xmlns:p14="http://schemas.microsoft.com/office/powerpoint/2010/main" val="4141955846"/>
              </p:ext>
            </p:extLst>
          </p:nvPr>
        </p:nvGraphicFramePr>
        <p:xfrm>
          <a:off x="589282" y="1615440"/>
          <a:ext cx="11404599" cy="5066157"/>
        </p:xfrm>
        <a:graphic>
          <a:graphicData uri="http://schemas.openxmlformats.org/drawingml/2006/table">
            <a:tbl>
              <a:tblPr firstRow="1" bandRow="1">
                <a:tableStyleId>{5C22544A-7EE6-4342-B048-85BDC9FD1C3A}</a:tableStyleId>
              </a:tblPr>
              <a:tblGrid>
                <a:gridCol w="484775">
                  <a:extLst>
                    <a:ext uri="{9D8B030D-6E8A-4147-A177-3AD203B41FA5}">
                      <a16:colId xmlns:a16="http://schemas.microsoft.com/office/drawing/2014/main" val="4065895458"/>
                    </a:ext>
                  </a:extLst>
                </a:gridCol>
                <a:gridCol w="2438400">
                  <a:extLst>
                    <a:ext uri="{9D8B030D-6E8A-4147-A177-3AD203B41FA5}">
                      <a16:colId xmlns:a16="http://schemas.microsoft.com/office/drawing/2014/main" val="453757347"/>
                    </a:ext>
                  </a:extLst>
                </a:gridCol>
                <a:gridCol w="1567543">
                  <a:extLst>
                    <a:ext uri="{9D8B030D-6E8A-4147-A177-3AD203B41FA5}">
                      <a16:colId xmlns:a16="http://schemas.microsoft.com/office/drawing/2014/main" val="3045395306"/>
                    </a:ext>
                  </a:extLst>
                </a:gridCol>
                <a:gridCol w="6913881">
                  <a:extLst>
                    <a:ext uri="{9D8B030D-6E8A-4147-A177-3AD203B41FA5}">
                      <a16:colId xmlns:a16="http://schemas.microsoft.com/office/drawing/2014/main" val="2043389656"/>
                    </a:ext>
                  </a:extLst>
                </a:gridCol>
              </a:tblGrid>
              <a:tr h="400737">
                <a:tc gridSpan="4">
                  <a:txBody>
                    <a:bodyPr/>
                    <a:lstStyle/>
                    <a:p>
                      <a:pPr algn="ctr"/>
                      <a:r>
                        <a:rPr lang="lv-LV"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Kvalitātes kritēriji</a:t>
                      </a: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tc hMerge="1">
                  <a:txBody>
                    <a:bodyPr/>
                    <a:lstStyle/>
                    <a:p>
                      <a:pPr algn="ctr"/>
                      <a:endParaRPr lang="lv-LV" sz="2200" noProof="0" dirty="0">
                        <a:solidFill>
                          <a:srgbClr val="003366"/>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77169702"/>
                  </a:ext>
                </a:extLst>
              </a:tr>
              <a:tr h="1934184">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4.</a:t>
                      </a: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Projektā plānoti ieguldījumi </a:t>
                      </a:r>
                      <a:r>
                        <a:rPr lang="en-US"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AER</a:t>
                      </a: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enerģijas papildu ražošanas jaudu uzstādīšanā</a:t>
                      </a:r>
                      <a:endParaRPr lang="en-US"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US" altLang="lv-LV"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US" altLang="lv-LV"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err="1">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Max</a:t>
                      </a:r>
                      <a:r>
                        <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 punktu skaits: </a:t>
                      </a:r>
                      <a:r>
                        <a:rPr kumimoji="0" lang="en-US"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7</a:t>
                      </a: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38213" rtl="0" eaLnBrk="0" fontAlgn="base" latinLnBrk="0" hangingPunct="0">
                        <a:lnSpc>
                          <a:spcPct val="100000"/>
                        </a:lnSpc>
                        <a:spcBef>
                          <a:spcPct val="0"/>
                        </a:spcBef>
                        <a:spcAft>
                          <a:spcPct val="0"/>
                        </a:spcAft>
                        <a:buClrTx/>
                        <a:buSzTx/>
                        <a:buFontTx/>
                        <a:buNone/>
                        <a:tabLst/>
                        <a:defRPr/>
                      </a:pP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Min nepieciešamais punktu skaits: </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1 </a:t>
                      </a:r>
                      <a:r>
                        <a:rPr kumimoji="0" lang="en-US" sz="16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vai</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2</a:t>
                      </a:r>
                      <a:endParaRPr kumimoji="0" lang="lv-LV"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b="1" kern="1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Projekta </a:t>
                      </a:r>
                      <a:r>
                        <a:rPr lang="en-US" sz="1600" b="1" kern="1200"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iesniegums</a:t>
                      </a:r>
                      <a:r>
                        <a:rPr lang="en-US" sz="1600" b="1" kern="1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tiek </a:t>
                      </a:r>
                      <a:r>
                        <a:rPr lang="en-US" sz="1600" b="1" kern="1200"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noraidīts</a:t>
                      </a:r>
                      <a:r>
                        <a:rPr lang="en-US" sz="1600" b="1" kern="1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lv-LV"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ja papildu ražošanas </a:t>
                      </a: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jauda ir mazāka kā 0,100 MW</a:t>
                      </a:r>
                      <a:r>
                        <a:rPr lang="en-US"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projektā norādītā </a:t>
                      </a:r>
                      <a:r>
                        <a:rPr lang="lv-LV" sz="1600" b="1" kern="1200"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aglomerācij</a:t>
                      </a:r>
                      <a:r>
                        <a:rPr lang="en-US"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ā</a:t>
                      </a: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lv-LV"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ar piesārņojuma slodzes apjomu cilvēkekvivalentos </a:t>
                      </a: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lielāku par 10 000 </a:t>
                      </a:r>
                      <a:r>
                        <a:rPr lang="lv-LV"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atbilstoši </a:t>
                      </a:r>
                      <a:r>
                        <a:rPr lang="lv-LV" sz="1600" kern="1200" dirty="0">
                          <a:solidFill>
                            <a:srgbClr val="80008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a:t>
                      </a:r>
                      <a:r>
                        <a:rPr lang="en-US" sz="1600" kern="1200" dirty="0">
                          <a:solidFill>
                            <a:srgbClr val="80008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ARAM</a:t>
                      </a:r>
                      <a:r>
                        <a:rPr lang="lv-LV"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publicētajam sarakstam</a:t>
                      </a:r>
                      <a:endParaRPr lang="en-US"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39575"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v-LV"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ja papildu ražošanas </a:t>
                      </a: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jauda ir mazāka kā 0,050 MW</a:t>
                      </a:r>
                      <a:r>
                        <a:rPr lang="en-US"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p</a:t>
                      </a: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rojekt</a:t>
                      </a:r>
                      <a:r>
                        <a:rPr lang="en-US"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ā </a:t>
                      </a: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norādītā aglomerācija</a:t>
                      </a:r>
                      <a:r>
                        <a:rPr lang="lv-LV"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neatrodas iepriekšminētajā sarakstā</a:t>
                      </a:r>
                      <a:r>
                        <a:rPr lang="en-US"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t>
                      </a:r>
                      <a:endParaRPr lang="lv-LV"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lv-LV"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0,050 </a:t>
                      </a:r>
                      <a:r>
                        <a:rPr kumimoji="0" lang="en-US" altLang="lv-LV" sz="1600" b="1"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līdz</a:t>
                      </a:r>
                      <a:r>
                        <a:rPr kumimoji="0" lang="en-US" altLang="lv-LV"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0,099 MW 1 </a:t>
                      </a:r>
                      <a:r>
                        <a:rPr kumimoji="0" lang="en-US" altLang="lv-LV" sz="1600" b="1"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punkts</a:t>
                      </a:r>
                      <a:endParaRPr kumimoji="0" lang="en-US" altLang="lv-LV"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lv-LV"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0,100 </a:t>
                      </a:r>
                      <a:r>
                        <a:rPr kumimoji="0" lang="en-US" altLang="lv-LV" sz="1600" b="1"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līdz</a:t>
                      </a:r>
                      <a:r>
                        <a:rPr kumimoji="0" lang="en-US" altLang="lv-LV"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0,199 MW 2 </a:t>
                      </a:r>
                      <a:r>
                        <a:rPr kumimoji="0" lang="en-US" altLang="lv-LV" sz="1600" b="1"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punkti</a:t>
                      </a:r>
                      <a:endParaRPr kumimoji="0" lang="en-US" altLang="lv-LV"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821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just" defTabSz="93821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0,750 </a:t>
                      </a:r>
                      <a:r>
                        <a:rPr kumimoji="0" lang="en-US" sz="1600" b="1" i="0" u="none" strike="noStrike" kern="1200" cap="none" spc="0" normalizeH="0" baseline="0" noProof="0" dirty="0" err="1">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līdz</a:t>
                      </a:r>
                      <a:r>
                        <a:rPr kumimoji="0" lang="en-US"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 1,000 MW 7 </a:t>
                      </a:r>
                      <a:r>
                        <a:rPr kumimoji="0" lang="en-US" sz="1600" b="1" i="0" u="none" strike="noStrike" kern="1200" cap="none" spc="0" normalizeH="0" baseline="0" noProof="0" dirty="0" err="1">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punkti</a:t>
                      </a: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03313146"/>
                  </a:ext>
                </a:extLst>
              </a:tr>
              <a:tr h="2012061">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4.</a:t>
                      </a: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4</a:t>
                      </a:r>
                      <a:endPar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Projektā </a:t>
                      </a:r>
                      <a:r>
                        <a:rPr lang="en-US"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AER </a:t>
                      </a: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enerģijas papildu ražošanas jaudu uzstādīšanā neaizņem jaunas, citā racionālā veidā izmantojamas teritorijas</a:t>
                      </a:r>
                      <a:endParaRPr kumimoji="0" lang="lv-LV" altLang="lv-LV"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38213"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err="1">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Max</a:t>
                      </a:r>
                      <a:r>
                        <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 punktu skaits: 1</a:t>
                      </a:r>
                    </a:p>
                    <a:p>
                      <a:pPr marL="0" marR="0" lvl="0" indent="0" algn="ctr" defTabSz="938213" rtl="0" eaLnBrk="0" fontAlgn="base" latinLnBrk="0" hangingPunct="0">
                        <a:lnSpc>
                          <a:spcPct val="100000"/>
                        </a:lnSpc>
                        <a:spcBef>
                          <a:spcPct val="0"/>
                        </a:spcBef>
                        <a:spcAft>
                          <a:spcPct val="0"/>
                        </a:spcAft>
                        <a:buClrTx/>
                        <a:buSzTx/>
                        <a:buFontTx/>
                        <a:buNone/>
                        <a:tabLst/>
                        <a:defRPr/>
                      </a:pP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Min punktu skaits: 0</a:t>
                      </a:r>
                    </a:p>
                  </a:txBody>
                  <a:tcPr/>
                </a:tc>
                <a:tc>
                  <a:txBody>
                    <a:bodyPr/>
                    <a:lstStyle/>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lv-LV"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vērtību </a:t>
                      </a:r>
                      <a:r>
                        <a:rPr kumimoji="0" lang="en-US"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lv-LV"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piešķir</a:t>
                      </a:r>
                      <a:r>
                        <a:rPr kumimoji="0" lang="en-US"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ja </a:t>
                      </a:r>
                      <a:r>
                        <a:rPr lang="lv-LV"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vismaz 70% no AER iekārtas plānots uzstādīt, piemēram, uz esošo būvju jumtiem, ūdens virsmām, žogiem, dažādu norobežojošo konstrukciju plaknēm u.c. mērķiem jau izmantotām platībām)</a:t>
                      </a:r>
                      <a:endParaRPr lang="en-US"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lv-LV"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vērtību 0 piešķir</a:t>
                      </a:r>
                      <a:r>
                        <a:rPr kumimoji="0" lang="en-US"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a:t>
                      </a:r>
                      <a:r>
                        <a:rPr lang="lv-LV"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ja iekārtas plānots uzstādīt uz zemes, aizņemot neapbūvētu zemes teritoriju</a:t>
                      </a:r>
                      <a:endParaRPr lang="en-US"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18039944"/>
                  </a:ext>
                </a:extLst>
              </a:tr>
            </a:tbl>
          </a:graphicData>
        </a:graphic>
      </p:graphicFrame>
      <p:sp>
        <p:nvSpPr>
          <p:cNvPr id="6" name="Slide Number Placeholder 5">
            <a:extLst>
              <a:ext uri="{FF2B5EF4-FFF2-40B4-BE49-F238E27FC236}">
                <a16:creationId xmlns:a16="http://schemas.microsoft.com/office/drawing/2014/main" id="{EFFEEB32-AFB7-601C-71DB-779CF7CD3BC0}"/>
              </a:ext>
            </a:extLst>
          </p:cNvPr>
          <p:cNvSpPr>
            <a:spLocks noGrp="1"/>
          </p:cNvSpPr>
          <p:nvPr>
            <p:ph type="sldNum" sz="quarter" idx="13"/>
          </p:nvPr>
        </p:nvSpPr>
        <p:spPr/>
        <p:txBody>
          <a:bodyPr/>
          <a:lstStyle/>
          <a:p>
            <a:pPr>
              <a:defRPr/>
            </a:pPr>
            <a:fld id="{9F6105F7-AC56-47D1-A571-69EA814D9A81}" type="slidenum">
              <a:rPr lang="en-US" altLang="lv-LV" smtClean="0"/>
              <a:pPr>
                <a:defRPr/>
              </a:pPr>
              <a:t>31</a:t>
            </a:fld>
            <a:endParaRPr lang="en-US" altLang="lv-LV"/>
          </a:p>
        </p:txBody>
      </p:sp>
    </p:spTree>
    <p:extLst>
      <p:ext uri="{BB962C8B-B14F-4D97-AF65-F5344CB8AC3E}">
        <p14:creationId xmlns:p14="http://schemas.microsoft.com/office/powerpoint/2010/main" val="3465681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1007-FC22-A84E-2124-D18504BAC9B2}"/>
              </a:ext>
            </a:extLst>
          </p:cNvPr>
          <p:cNvSpPr>
            <a:spLocks noGrp="1"/>
          </p:cNvSpPr>
          <p:nvPr>
            <p:ph type="title"/>
          </p:nvPr>
        </p:nvSpPr>
        <p:spPr/>
        <p:txBody>
          <a:bodyPr>
            <a:normAutofit/>
          </a:bodyPr>
          <a:lstStyle/>
          <a:p>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Vērtēšanas kārtība</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10</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lv-LV"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lv-LV" sz="28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ontent Placeholder 7">
            <a:extLst>
              <a:ext uri="{FF2B5EF4-FFF2-40B4-BE49-F238E27FC236}">
                <a16:creationId xmlns:a16="http://schemas.microsoft.com/office/drawing/2014/main" id="{3E9FDF49-023D-5071-0E1E-9A2C70776420}"/>
              </a:ext>
            </a:extLst>
          </p:cNvPr>
          <p:cNvGraphicFramePr>
            <a:graphicFrameLocks noGrp="1"/>
          </p:cNvGraphicFramePr>
          <p:nvPr>
            <p:ph idx="1"/>
            <p:extLst>
              <p:ext uri="{D42A27DB-BD31-4B8C-83A1-F6EECF244321}">
                <p14:modId xmlns:p14="http://schemas.microsoft.com/office/powerpoint/2010/main" val="2542453153"/>
              </p:ext>
            </p:extLst>
          </p:nvPr>
        </p:nvGraphicFramePr>
        <p:xfrm>
          <a:off x="589282" y="1615440"/>
          <a:ext cx="11404599" cy="4736820"/>
        </p:xfrm>
        <a:graphic>
          <a:graphicData uri="http://schemas.openxmlformats.org/drawingml/2006/table">
            <a:tbl>
              <a:tblPr firstRow="1" bandRow="1">
                <a:tableStyleId>{5C22544A-7EE6-4342-B048-85BDC9FD1C3A}</a:tableStyleId>
              </a:tblPr>
              <a:tblGrid>
                <a:gridCol w="503983">
                  <a:extLst>
                    <a:ext uri="{9D8B030D-6E8A-4147-A177-3AD203B41FA5}">
                      <a16:colId xmlns:a16="http://schemas.microsoft.com/office/drawing/2014/main" val="4065895458"/>
                    </a:ext>
                  </a:extLst>
                </a:gridCol>
                <a:gridCol w="2436793">
                  <a:extLst>
                    <a:ext uri="{9D8B030D-6E8A-4147-A177-3AD203B41FA5}">
                      <a16:colId xmlns:a16="http://schemas.microsoft.com/office/drawing/2014/main" val="453757347"/>
                    </a:ext>
                  </a:extLst>
                </a:gridCol>
                <a:gridCol w="1607207">
                  <a:extLst>
                    <a:ext uri="{9D8B030D-6E8A-4147-A177-3AD203B41FA5}">
                      <a16:colId xmlns:a16="http://schemas.microsoft.com/office/drawing/2014/main" val="3045395306"/>
                    </a:ext>
                  </a:extLst>
                </a:gridCol>
                <a:gridCol w="6856616">
                  <a:extLst>
                    <a:ext uri="{9D8B030D-6E8A-4147-A177-3AD203B41FA5}">
                      <a16:colId xmlns:a16="http://schemas.microsoft.com/office/drawing/2014/main" val="2043389656"/>
                    </a:ext>
                  </a:extLst>
                </a:gridCol>
              </a:tblGrid>
              <a:tr h="400737">
                <a:tc gridSpan="4">
                  <a:txBody>
                    <a:bodyPr/>
                    <a:lstStyle/>
                    <a:p>
                      <a:pPr algn="ctr"/>
                      <a:r>
                        <a:rPr lang="lv-LV" sz="2200" noProof="0" dirty="0">
                          <a:solidFill>
                            <a:srgbClr val="003366"/>
                          </a:solidFill>
                          <a:latin typeface="Calibri" panose="020F0502020204030204" pitchFamily="34" charset="0"/>
                          <a:ea typeface="Calibri" panose="020F0502020204030204" pitchFamily="34" charset="0"/>
                          <a:cs typeface="Calibri" panose="020F0502020204030204" pitchFamily="34" charset="0"/>
                        </a:rPr>
                        <a:t>Kvalitātes kritēriji</a:t>
                      </a: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tc hMerge="1">
                  <a:txBody>
                    <a:bodyPr/>
                    <a:lstStyle/>
                    <a:p>
                      <a:endParaRPr lang="lv-LV" sz="1800" dirty="0">
                        <a:solidFill>
                          <a:srgbClr val="002060"/>
                        </a:solidFill>
                        <a:latin typeface="Verdana" panose="020B0604030504040204" pitchFamily="34" charset="0"/>
                        <a:ea typeface="Verdana" panose="020B0604030504040204" pitchFamily="34" charset="0"/>
                      </a:endParaRPr>
                    </a:p>
                  </a:txBody>
                  <a:tcPr/>
                </a:tc>
                <a:tc hMerge="1">
                  <a:txBody>
                    <a:bodyPr/>
                    <a:lstStyle/>
                    <a:p>
                      <a:pPr algn="ctr"/>
                      <a:endParaRPr lang="lv-LV" sz="2200" noProof="0" dirty="0">
                        <a:solidFill>
                          <a:srgbClr val="003366"/>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77169702"/>
                  </a:ext>
                </a:extLst>
              </a:tr>
              <a:tr h="168882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4.5.</a:t>
                      </a:r>
                    </a:p>
                  </a:txBody>
                  <a:tcPr/>
                </a:tc>
                <a:tc>
                  <a:txBody>
                    <a:bodyPr/>
                    <a:lstStyle/>
                    <a:p>
                      <a:pPr marL="0" marR="0" lvl="0" indent="0" algn="l"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lv-LV" sz="17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Projekt</a:t>
                      </a:r>
                      <a:r>
                        <a:rPr lang="en-US" sz="17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u </a:t>
                      </a:r>
                      <a:r>
                        <a:rPr lang="lv-LV" sz="17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iesniedz par aglomerāciju ar ienākošā piesārņojuma slodzi cilvēkekvivalentos</a:t>
                      </a:r>
                      <a:endParaRPr kumimoji="0" lang="lv-LV" altLang="lv-LV" sz="16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err="1">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Max</a:t>
                      </a:r>
                      <a:r>
                        <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 punktu skaits: </a:t>
                      </a:r>
                      <a:r>
                        <a:rPr kumimoji="0" lang="en-US"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38213" rtl="0" eaLnBrk="0" fontAlgn="base" latinLnBrk="0" hangingPunct="0">
                        <a:lnSpc>
                          <a:spcPct val="100000"/>
                        </a:lnSpc>
                        <a:spcBef>
                          <a:spcPct val="0"/>
                        </a:spcBef>
                        <a:spcAft>
                          <a:spcPct val="0"/>
                        </a:spcAft>
                        <a:buClrTx/>
                        <a:buSzTx/>
                        <a:buFontTx/>
                        <a:buNone/>
                        <a:tabLst/>
                        <a:defRPr/>
                      </a:pP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Min nepieciešamais punktu skaits: 0</a:t>
                      </a:r>
                    </a:p>
                  </a:txBody>
                  <a:tcPr/>
                </a:tc>
                <a:tc>
                  <a:txBody>
                    <a:bodyPr/>
                    <a:lstStyle/>
                    <a:p>
                      <a:pPr marL="285750" indent="-285750" algn="just">
                        <a:buFont typeface="Wingdings" panose="05000000000000000000" pitchFamily="2" charset="2"/>
                        <a:buChar char="ü"/>
                      </a:pPr>
                      <a:r>
                        <a:rPr lang="en-US"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vērtību 0 piešķir, ja</a:t>
                      </a:r>
                      <a:r>
                        <a:rPr lang="en-US"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projektā norādītā </a:t>
                      </a:r>
                      <a:r>
                        <a:rPr lang="lv-LV" sz="1600" b="1" kern="1200"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aglomerācij</a:t>
                      </a:r>
                      <a:r>
                        <a:rPr lang="en-US"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a:t>
                      </a: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lv-LV"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ar piesārņojuma slodzes apjomu cilvēkekvivalentos </a:t>
                      </a: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lielāku par 10 000 </a:t>
                      </a:r>
                      <a:r>
                        <a:rPr lang="lv-LV"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atbilstoši </a:t>
                      </a:r>
                      <a:r>
                        <a:rPr lang="lv-LV" sz="1600" b="1" kern="1200" dirty="0">
                          <a:solidFill>
                            <a:srgbClr val="80008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a:t>
                      </a:r>
                      <a:r>
                        <a:rPr lang="en-US" sz="1600" b="1" kern="1200" dirty="0">
                          <a:solidFill>
                            <a:srgbClr val="80008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ARAM</a:t>
                      </a: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publicētajam sarakstam</a:t>
                      </a:r>
                      <a:endParaRPr lang="en-US"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39575"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vērtību 5  piešķir, ja </a:t>
                      </a:r>
                      <a:r>
                        <a:rPr lang="en-US"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a:t>
                      </a: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rojekt</a:t>
                      </a:r>
                      <a:r>
                        <a:rPr lang="en-US"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ā </a:t>
                      </a:r>
                      <a:r>
                        <a:rPr lang="lv-LV" sz="16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norādītā aglomerācija</a:t>
                      </a:r>
                      <a:r>
                        <a:rPr lang="lv-LV" sz="1600"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neatrodas iepriekšminētajā sarakstā</a:t>
                      </a:r>
                    </a:p>
                  </a:txBody>
                  <a:tcPr/>
                </a:tc>
                <a:extLst>
                  <a:ext uri="{0D108BD9-81ED-4DB2-BD59-A6C34878D82A}">
                    <a16:rowId xmlns:a16="http://schemas.microsoft.com/office/drawing/2014/main" val="703313146"/>
                  </a:ext>
                </a:extLst>
              </a:tr>
              <a:tr h="2619603">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4.6.</a:t>
                      </a:r>
                    </a:p>
                  </a:txBody>
                  <a:tcPr/>
                </a:tc>
                <a:tc>
                  <a:txBody>
                    <a:bodyPr/>
                    <a:lstStyle/>
                    <a:p>
                      <a:pPr marL="0" marR="0" lvl="0" indent="0" algn="just" defTabSz="938213"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lv-LV" sz="1700" b="1" kern="1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Gatavības pakāpe projektā paredzētajām darbībām</a:t>
                      </a:r>
                      <a:r>
                        <a:rPr kumimoji="0" lang="lv-LV" altLang="lv-LV"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p>
                  </a:txBody>
                  <a:tcPr/>
                </a:tc>
                <a:tc>
                  <a:txBody>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err="1">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Max</a:t>
                      </a:r>
                      <a:r>
                        <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 punktu skaits: </a:t>
                      </a:r>
                      <a:r>
                        <a:rPr kumimoji="0" lang="en-US"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38213" rtl="0" eaLnBrk="0" fontAlgn="base" latinLnBrk="0" hangingPunct="0">
                        <a:lnSpc>
                          <a:spcPct val="100000"/>
                        </a:lnSpc>
                        <a:spcBef>
                          <a:spcPct val="0"/>
                        </a:spcBef>
                        <a:spcAft>
                          <a:spcPct val="0"/>
                        </a:spcAft>
                        <a:buClrTx/>
                        <a:buSzTx/>
                        <a:buFontTx/>
                        <a:buNone/>
                        <a:tabLst/>
                        <a:defRPr/>
                      </a:pP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Min nepieciešamais punktu skaits: </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1</a:t>
                      </a:r>
                      <a:endParaRPr kumimoji="0" lang="lv-LV"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38213" rtl="0" eaLnBrk="0" fontAlgn="base" latinLnBrk="0" hangingPunct="0">
                        <a:lnSpc>
                          <a:spcPct val="100000"/>
                        </a:lnSpc>
                        <a:spcBef>
                          <a:spcPct val="0"/>
                        </a:spcBef>
                        <a:spcAft>
                          <a:spcPct val="0"/>
                        </a:spcAft>
                        <a:buClrTx/>
                        <a:buSzTx/>
                        <a:buFontTx/>
                        <a:buNone/>
                        <a:tabLst/>
                        <a:defRPr/>
                      </a:pPr>
                      <a:endParaRPr kumimoji="0" lang="lv-LV" sz="1600" b="1" i="0" u="none" strike="noStrike" kern="1200" cap="none" spc="0" normalizeH="0" baseline="0" noProof="0" dirty="0">
                        <a:ln>
                          <a:noFill/>
                        </a:ln>
                        <a:solidFill>
                          <a:srgbClr val="003366"/>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285750" indent="-285750">
                        <a:buFont typeface="Wingdings" panose="05000000000000000000" pitchFamily="2" charset="2"/>
                        <a:buChar char="ü"/>
                      </a:pPr>
                      <a:r>
                        <a:rPr lang="lv-LV" sz="1600" kern="1200" noProof="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vērtību </a:t>
                      </a:r>
                      <a:r>
                        <a:rPr lang="en-US" sz="1600" kern="1200" noProof="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2</a:t>
                      </a:r>
                      <a:r>
                        <a:rPr lang="lv-LV" sz="1600" kern="1200" noProof="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piešķir, </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ja par visām projektā paredzētajām iekārtām vai būvniecības darbībām ir izsludināts iepirkums</a:t>
                      </a:r>
                      <a:endParaRPr lang="en-US"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lv-LV" sz="1600" kern="1200" noProof="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vērtību </a:t>
                      </a:r>
                      <a:r>
                        <a:rPr lang="en-US" sz="1600" kern="1200" noProof="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1 </a:t>
                      </a:r>
                      <a:r>
                        <a:rPr lang="lv-LV" sz="1600" kern="1200" noProof="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piešķir, </a:t>
                      </a:r>
                      <a:r>
                        <a:rPr lang="lv-LV" sz="1600"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ja par iekārtām vai būvniecības darbībām ir izsludināts iepirkums, kas sastāda vismaz 30 % no projektā pieteiktām projekta kopējām izmaksām.</a:t>
                      </a:r>
                    </a:p>
                    <a:p>
                      <a:pPr marL="285750" indent="-285750" algn="just">
                        <a:buFont typeface="Wingdings" panose="05000000000000000000" pitchFamily="2" charset="2"/>
                        <a:buChar char="ü"/>
                      </a:pPr>
                      <a:endParaRPr lang="lv-LV" sz="1600" kern="1200" noProof="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9575"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Projekta gatavību</a:t>
                      </a:r>
                      <a:r>
                        <a:rPr kumimoji="0" lang="en-US" sz="1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lv-LV" sz="1400" b="1" kern="1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un iepirkuma procedūras gatavību</a:t>
                      </a:r>
                      <a:r>
                        <a:rPr lang="en-US" sz="1400" b="1" kern="1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kumimoji="0" lang="lv-LV" sz="1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fiksē uz projektu iesniegumu atlases pēdējo dienu, t.i., </a:t>
                      </a:r>
                      <a:r>
                        <a:rPr kumimoji="0" lang="en-US" sz="1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27.02.2025.</a:t>
                      </a:r>
                      <a:endParaRPr kumimoji="0" lang="lv-LV" sz="1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39575" rtl="0" eaLnBrk="1" fontAlgn="auto" latinLnBrk="0" hangingPunct="1">
                        <a:lnSpc>
                          <a:spcPct val="100000"/>
                        </a:lnSpc>
                        <a:spcBef>
                          <a:spcPts val="0"/>
                        </a:spcBef>
                        <a:spcAft>
                          <a:spcPts val="0"/>
                        </a:spcAft>
                        <a:buClrTx/>
                        <a:buSzTx/>
                        <a:buFontTx/>
                        <a:buNone/>
                        <a:tabLst/>
                        <a:defRPr/>
                      </a:pPr>
                      <a:r>
                        <a:rPr lang="lv-LV" sz="1400" b="1" kern="1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Projektu noraida, </a:t>
                      </a:r>
                      <a:r>
                        <a:rPr lang="en-US" sz="1400" b="1" kern="1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ja </a:t>
                      </a:r>
                      <a:r>
                        <a:rPr lang="lv-LV" sz="1400" b="1" kern="1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nav izsludināts iepirkums par vismaz 30% no projekta kopējām izmaksām vai izsludinātais iepirkums nesasniedz vismaz 30% no projekt</a:t>
                      </a:r>
                      <a:r>
                        <a:rPr lang="en-US" sz="1400" b="1" kern="1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 </a:t>
                      </a:r>
                      <a:r>
                        <a:rPr lang="lv-LV" sz="1400" b="1" kern="1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kopējām izmaksām.</a:t>
                      </a:r>
                      <a:r>
                        <a:rPr lang="lv-LV" sz="1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lv-LV" sz="1400" b="1" kern="1200" noProof="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18039944"/>
                  </a:ext>
                </a:extLst>
              </a:tr>
            </a:tbl>
          </a:graphicData>
        </a:graphic>
      </p:graphicFrame>
      <p:sp>
        <p:nvSpPr>
          <p:cNvPr id="6" name="Slide Number Placeholder 5">
            <a:extLst>
              <a:ext uri="{FF2B5EF4-FFF2-40B4-BE49-F238E27FC236}">
                <a16:creationId xmlns:a16="http://schemas.microsoft.com/office/drawing/2014/main" id="{EFFEEB32-AFB7-601C-71DB-779CF7CD3BC0}"/>
              </a:ext>
            </a:extLst>
          </p:cNvPr>
          <p:cNvSpPr>
            <a:spLocks noGrp="1"/>
          </p:cNvSpPr>
          <p:nvPr>
            <p:ph type="sldNum" sz="quarter" idx="13"/>
          </p:nvPr>
        </p:nvSpPr>
        <p:spPr/>
        <p:txBody>
          <a:bodyPr/>
          <a:lstStyle/>
          <a:p>
            <a:pPr>
              <a:defRPr/>
            </a:pPr>
            <a:fld id="{9F6105F7-AC56-47D1-A571-69EA814D9A81}" type="slidenum">
              <a:rPr lang="en-US" altLang="lv-LV" smtClean="0"/>
              <a:pPr>
                <a:defRPr/>
              </a:pPr>
              <a:t>32</a:t>
            </a:fld>
            <a:endParaRPr lang="en-US" altLang="lv-LV"/>
          </a:p>
        </p:txBody>
      </p:sp>
    </p:spTree>
    <p:extLst>
      <p:ext uri="{BB962C8B-B14F-4D97-AF65-F5344CB8AC3E}">
        <p14:creationId xmlns:p14="http://schemas.microsoft.com/office/powerpoint/2010/main" val="2287749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CC53A08-C257-4948-8909-AEB5759FA5D2}"/>
              </a:ext>
            </a:extLst>
          </p:cNvPr>
          <p:cNvGraphicFramePr>
            <a:graphicFrameLocks noGrp="1"/>
          </p:cNvGraphicFramePr>
          <p:nvPr>
            <p:ph sz="half" idx="2"/>
            <p:extLst>
              <p:ext uri="{D42A27DB-BD31-4B8C-83A1-F6EECF244321}">
                <p14:modId xmlns:p14="http://schemas.microsoft.com/office/powerpoint/2010/main" val="807967568"/>
              </p:ext>
            </p:extLst>
          </p:nvPr>
        </p:nvGraphicFramePr>
        <p:xfrm>
          <a:off x="763010" y="2047388"/>
          <a:ext cx="4017712" cy="3493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9" name="Slide Number Placeholder 6">
            <a:extLst>
              <a:ext uri="{FF2B5EF4-FFF2-40B4-BE49-F238E27FC236}">
                <a16:creationId xmlns:a16="http://schemas.microsoft.com/office/drawing/2014/main" id="{BDA30A4F-41E9-4196-B093-F32721220056}"/>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5D593FA-F885-4B96-88A3-E0D6E5942471}" type="slidenum">
              <a:rPr lang="en-US" altLang="lv-LV" smtClean="0"/>
              <a:pPr/>
              <a:t>33</a:t>
            </a:fld>
            <a:endParaRPr lang="en-US" altLang="lv-LV"/>
          </a:p>
        </p:txBody>
      </p:sp>
      <p:sp>
        <p:nvSpPr>
          <p:cNvPr id="24581" name="Title 1">
            <a:extLst>
              <a:ext uri="{FF2B5EF4-FFF2-40B4-BE49-F238E27FC236}">
                <a16:creationId xmlns:a16="http://schemas.microsoft.com/office/drawing/2014/main" id="{05CF987E-C0C5-4EAD-8912-99CAAF956B0E}"/>
              </a:ext>
            </a:extLst>
          </p:cNvPr>
          <p:cNvSpPr>
            <a:spLocks noGrp="1"/>
          </p:cNvSpPr>
          <p:nvPr>
            <p:ph type="title"/>
          </p:nvPr>
        </p:nvSpPr>
        <p:spPr>
          <a:xfrm>
            <a:off x="2290763" y="304800"/>
            <a:ext cx="9291637" cy="1066800"/>
          </a:xfrm>
        </p:spPr>
        <p:txBody>
          <a:bodyPr/>
          <a:lstStyle/>
          <a:p>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Vērtēšanas kārtība</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11</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lv-LV"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lv-LV" altLang="lv-LV" dirty="0"/>
          </a:p>
        </p:txBody>
      </p:sp>
      <p:grpSp>
        <p:nvGrpSpPr>
          <p:cNvPr id="6" name="Group 5">
            <a:extLst>
              <a:ext uri="{FF2B5EF4-FFF2-40B4-BE49-F238E27FC236}">
                <a16:creationId xmlns:a16="http://schemas.microsoft.com/office/drawing/2014/main" id="{647D704A-3452-E833-D1D2-355F6EDCD4BA}"/>
              </a:ext>
            </a:extLst>
          </p:cNvPr>
          <p:cNvGrpSpPr/>
          <p:nvPr/>
        </p:nvGrpSpPr>
        <p:grpSpPr>
          <a:xfrm>
            <a:off x="4810699" y="1550256"/>
            <a:ext cx="6618291" cy="4958433"/>
            <a:chOff x="4810699" y="1550256"/>
            <a:chExt cx="6618291" cy="4958433"/>
          </a:xfrm>
        </p:grpSpPr>
        <p:sp>
          <p:nvSpPr>
            <p:cNvPr id="4" name="Rectangle: Rounded Corners 3">
              <a:extLst>
                <a:ext uri="{FF2B5EF4-FFF2-40B4-BE49-F238E27FC236}">
                  <a16:creationId xmlns:a16="http://schemas.microsoft.com/office/drawing/2014/main" id="{15878CEE-22F3-48F7-B04D-FFDA6C0ECF6C}"/>
                </a:ext>
              </a:extLst>
            </p:cNvPr>
            <p:cNvSpPr/>
            <p:nvPr/>
          </p:nvSpPr>
          <p:spPr bwMode="auto">
            <a:xfrm>
              <a:off x="4818665" y="1550256"/>
              <a:ext cx="6552567" cy="123190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1600" dirty="0">
                  <a:solidFill>
                    <a:schemeClr val="tx2"/>
                  </a:solidFill>
                  <a:latin typeface="Calibri" panose="020F0502020204030204" pitchFamily="34" charset="0"/>
                  <a:ea typeface="Calibri" panose="020F0502020204030204" pitchFamily="34" charset="0"/>
                  <a:cs typeface="Calibri" panose="020F0502020204030204" pitchFamily="34" charset="0"/>
                </a:rPr>
                <a:t>Atbilstošos projektus sarindo </a:t>
              </a:r>
              <a:r>
                <a:rPr lang="lv-LV" altLang="lv-LV" sz="1600" b="1" dirty="0">
                  <a:solidFill>
                    <a:schemeClr val="tx2"/>
                  </a:solidFill>
                  <a:latin typeface="Calibri" panose="020F0502020204030204" pitchFamily="34" charset="0"/>
                  <a:ea typeface="Calibri" panose="020F0502020204030204" pitchFamily="34" charset="0"/>
                  <a:cs typeface="Calibri" panose="020F0502020204030204" pitchFamily="34" charset="0"/>
                </a:rPr>
                <a:t>prioritārā secībā </a:t>
              </a:r>
              <a:r>
                <a:rPr lang="lv-LV" altLang="lv-LV" sz="1600" dirty="0">
                  <a:solidFill>
                    <a:schemeClr val="tx2"/>
                  </a:solidFill>
                  <a:latin typeface="Calibri" panose="020F0502020204030204" pitchFamily="34" charset="0"/>
                  <a:ea typeface="Calibri" panose="020F0502020204030204" pitchFamily="34" charset="0"/>
                  <a:cs typeface="Calibri" panose="020F0502020204030204" pitchFamily="34" charset="0"/>
                </a:rPr>
                <a:t>priekšroku dodot projektam ar </a:t>
              </a:r>
              <a:r>
                <a:rPr lang="lv-LV" altLang="lv-LV" sz="1600" b="1" dirty="0">
                  <a:solidFill>
                    <a:schemeClr val="tx2"/>
                  </a:solidFill>
                  <a:latin typeface="Calibri" panose="020F0502020204030204" pitchFamily="34" charset="0"/>
                  <a:ea typeface="Calibri" panose="020F0502020204030204" pitchFamily="34" charset="0"/>
                  <a:cs typeface="Calibri" panose="020F0502020204030204" pitchFamily="34" charset="0"/>
                </a:rPr>
                <a:t>kopējā koeficienta lielāko summu</a:t>
              </a:r>
            </a:p>
            <a:p>
              <a:pPr algn="ctr">
                <a:defRPr/>
              </a:pPr>
              <a:endParaRPr lang="lv-LV" altLang="lv-LV" sz="1600" b="1" dirty="0">
                <a:solidFill>
                  <a:srgbClr val="414142"/>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55ACB94-ED41-4F7B-9C84-9E911427BF4D}"/>
                </a:ext>
              </a:extLst>
            </p:cNvPr>
            <p:cNvSpPr/>
            <p:nvPr/>
          </p:nvSpPr>
          <p:spPr bwMode="auto">
            <a:xfrm>
              <a:off x="4810702" y="2963863"/>
              <a:ext cx="6618288" cy="2076512"/>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lv-LV" sz="16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Vienādu punktu gadījumā prioritāro secību veido projekti, kam lielāks punktu skaits šādos kritērijos, ievērojot šādu secību:</a:t>
              </a:r>
            </a:p>
            <a:p>
              <a:pPr marL="342900" lvl="0" indent="-342900">
                <a:buFont typeface="Symbol" panose="05050102010706020507" pitchFamily="18" charset="2"/>
                <a:buChar char=""/>
              </a:pPr>
              <a:r>
                <a:rPr lang="lv-LV" sz="16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kritērijs 4.1.;</a:t>
              </a:r>
            </a:p>
            <a:p>
              <a:pPr marL="342900" lvl="0" indent="-342900" algn="just">
                <a:buFont typeface="Symbol" panose="05050102010706020507" pitchFamily="18" charset="2"/>
                <a:buChar char=""/>
              </a:pPr>
              <a:r>
                <a:rPr lang="lv-LV" sz="16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kritērijs 4.5.;</a:t>
              </a:r>
            </a:p>
            <a:p>
              <a:pPr marL="342900" lvl="0" indent="-342900" algn="just">
                <a:buFont typeface="Symbol" panose="05050102010706020507" pitchFamily="18" charset="2"/>
                <a:buChar char=""/>
              </a:pPr>
              <a:r>
                <a:rPr lang="lv-LV" sz="16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kritērijs 4.2.</a:t>
              </a:r>
            </a:p>
          </p:txBody>
        </p:sp>
        <p:sp>
          <p:nvSpPr>
            <p:cNvPr id="5" name="Arrow: Down 4">
              <a:extLst>
                <a:ext uri="{FF2B5EF4-FFF2-40B4-BE49-F238E27FC236}">
                  <a16:creationId xmlns:a16="http://schemas.microsoft.com/office/drawing/2014/main" id="{608F74C4-5490-4F62-A333-92E66FC8678E}"/>
                </a:ext>
              </a:extLst>
            </p:cNvPr>
            <p:cNvSpPr/>
            <p:nvPr/>
          </p:nvSpPr>
          <p:spPr bwMode="auto">
            <a:xfrm>
              <a:off x="7823777" y="2746375"/>
              <a:ext cx="484188" cy="257175"/>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1600" dirty="0">
                <a:latin typeface="Calibri" panose="020F0502020204030204" pitchFamily="34" charset="0"/>
                <a:ea typeface="Calibri" panose="020F0502020204030204" pitchFamily="34" charset="0"/>
                <a:cs typeface="Calibri" panose="020F0502020204030204" pitchFamily="34" charset="0"/>
              </a:endParaRPr>
            </a:p>
          </p:txBody>
        </p:sp>
        <p:sp>
          <p:nvSpPr>
            <p:cNvPr id="2" name="Arrow: Down 1">
              <a:extLst>
                <a:ext uri="{FF2B5EF4-FFF2-40B4-BE49-F238E27FC236}">
                  <a16:creationId xmlns:a16="http://schemas.microsoft.com/office/drawing/2014/main" id="{B7E90E5F-46B3-7DDF-77E2-3055E02EF35A}"/>
                </a:ext>
              </a:extLst>
            </p:cNvPr>
            <p:cNvSpPr/>
            <p:nvPr/>
          </p:nvSpPr>
          <p:spPr bwMode="auto">
            <a:xfrm>
              <a:off x="7823777" y="4964907"/>
              <a:ext cx="484188" cy="257175"/>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2EA9F53B-7CB1-DB80-77DF-C428B18C3ACA}"/>
                </a:ext>
              </a:extLst>
            </p:cNvPr>
            <p:cNvSpPr/>
            <p:nvPr/>
          </p:nvSpPr>
          <p:spPr bwMode="auto">
            <a:xfrm>
              <a:off x="4810699" y="5307745"/>
              <a:ext cx="6618291" cy="1200944"/>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lv-LV" sz="16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Ja vienāds punktu skaits ir visos iepriekš minētajos kritērijos, priekšroka tiek noteikta projektam ar lielāku devumu rādītāja “</a:t>
              </a:r>
              <a:r>
                <a:rPr lang="lv-LV" sz="1600" b="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atjaunīgo</a:t>
              </a:r>
              <a:r>
                <a:rPr lang="lv-LV" sz="16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energoresursu enerģijas papildu ražošanas jauda” vērtības sasniegšanā.</a:t>
              </a:r>
              <a:endParaRPr lang="lv-LV" altLang="lv-LV" sz="14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FA4D2A8-CF60-B798-FB7A-08B34539C821}"/>
              </a:ext>
            </a:extLst>
          </p:cNvPr>
          <p:cNvSpPr>
            <a:spLocks noGrp="1"/>
          </p:cNvSpPr>
          <p:nvPr>
            <p:ph type="body" sz="quarter" idx="10"/>
          </p:nvPr>
        </p:nvSpPr>
        <p:spPr/>
        <p:txBody>
          <a:bodyPr/>
          <a:lstStyle/>
          <a:p>
            <a:endParaRPr lang="en-US"/>
          </a:p>
        </p:txBody>
      </p:sp>
      <p:sp>
        <p:nvSpPr>
          <p:cNvPr id="6" name="Text Placeholder 5">
            <a:extLst>
              <a:ext uri="{FF2B5EF4-FFF2-40B4-BE49-F238E27FC236}">
                <a16:creationId xmlns:a16="http://schemas.microsoft.com/office/drawing/2014/main" id="{508E231D-9091-0792-A32A-501093659F50}"/>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EBF1AA59-38B5-B8BE-3838-ECAF42646C74}"/>
              </a:ext>
            </a:extLst>
          </p:cNvPr>
          <p:cNvSpPr>
            <a:spLocks noGrp="1"/>
          </p:cNvSpPr>
          <p:nvPr>
            <p:ph type="sldNum" sz="quarter" idx="13"/>
          </p:nvPr>
        </p:nvSpPr>
        <p:spPr/>
        <p:txBody>
          <a:bodyPr/>
          <a:lstStyle/>
          <a:p>
            <a:pPr>
              <a:defRPr/>
            </a:pPr>
            <a:fld id="{C13FA9C7-40A2-43F9-855C-6D03F26BCF39}" type="slidenum">
              <a:rPr lang="en-US" altLang="lv-LV" smtClean="0"/>
              <a:pPr>
                <a:defRPr/>
              </a:pPr>
              <a:t>34</a:t>
            </a:fld>
            <a:endParaRPr lang="en-US" altLang="lv-LV"/>
          </a:p>
        </p:txBody>
      </p:sp>
      <p:sp>
        <p:nvSpPr>
          <p:cNvPr id="8" name="Content Placeholder 2">
            <a:extLst>
              <a:ext uri="{FF2B5EF4-FFF2-40B4-BE49-F238E27FC236}">
                <a16:creationId xmlns:a16="http://schemas.microsoft.com/office/drawing/2014/main" id="{A581FC43-BBC5-5DBF-5CFA-FC8431149D88}"/>
              </a:ext>
            </a:extLst>
          </p:cNvPr>
          <p:cNvSpPr>
            <a:spLocks noGrp="1"/>
          </p:cNvSpPr>
          <p:nvPr>
            <p:ph idx="1"/>
          </p:nvPr>
        </p:nvSpPr>
        <p:spPr bwMode="auto">
          <a:xfrm>
            <a:off x="2544417" y="1752601"/>
            <a:ext cx="9037983" cy="437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90000"/>
              </a:lnSpc>
              <a:spcBef>
                <a:spcPts val="0"/>
              </a:spcBef>
              <a:spcAft>
                <a:spcPts val="0"/>
              </a:spcAft>
            </a:pPr>
            <a:r>
              <a:rPr lang="lv-LV"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rPr>
              <a:t>Lēmumu par projekta iesnieguma </a:t>
            </a:r>
            <a:r>
              <a:rPr lang="lv-LV" altLang="lv-LV" sz="2400" b="1" dirty="0">
                <a:solidFill>
                  <a:schemeClr val="tx2"/>
                </a:solidFill>
                <a:latin typeface="Calibri" panose="020F0502020204030204" pitchFamily="34" charset="0"/>
                <a:ea typeface="Calibri" panose="020F0502020204030204" pitchFamily="34" charset="0"/>
                <a:cs typeface="Calibri" panose="020F0502020204030204" pitchFamily="34" charset="0"/>
              </a:rPr>
              <a:t>apstiprināšanu</a:t>
            </a:r>
            <a:r>
              <a:rPr lang="lv-LV" altLang="lv-LV" sz="2400" b="1" dirty="0">
                <a:latin typeface="Calibri" panose="020F0502020204030204" pitchFamily="34" charset="0"/>
                <a:ea typeface="Calibri" panose="020F0502020204030204" pitchFamily="34" charset="0"/>
                <a:cs typeface="Calibri" panose="020F0502020204030204" pitchFamily="34" charset="0"/>
              </a:rPr>
              <a:t> </a:t>
            </a:r>
            <a:r>
              <a:rPr lang="lv-LV"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rPr>
              <a:t>pieņem, ja:</a:t>
            </a:r>
            <a:endParaRPr lang="en-US"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ct val="90000"/>
              </a:lnSpc>
              <a:spcBef>
                <a:spcPts val="0"/>
              </a:spcBef>
              <a:spcAft>
                <a:spcPts val="0"/>
              </a:spcAft>
            </a:pPr>
            <a:endParaRPr lang="lv-LV"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buFont typeface="Wingdings" panose="05000000000000000000" pitchFamily="2" charset="2"/>
              <a:buChar char="Ø"/>
            </a:pPr>
            <a:r>
              <a:rPr lang="lv-LV" altLang="lv-LV" sz="2400" dirty="0">
                <a:solidFill>
                  <a:schemeClr val="tx1"/>
                </a:solidFill>
                <a:latin typeface="Calibri" panose="020F0502020204030204" pitchFamily="34" charset="0"/>
                <a:ea typeface="Calibri" panose="020F0502020204030204" pitchFamily="34" charset="0"/>
                <a:cs typeface="Calibri" panose="020F0502020204030204" pitchFamily="34" charset="0"/>
              </a:rPr>
              <a:t>uz projekta iesniedzēju </a:t>
            </a:r>
            <a:r>
              <a:rPr lang="lv-LV" altLang="lv-LV" sz="2400" dirty="0">
                <a:solidFill>
                  <a:schemeClr val="tx2"/>
                </a:solidFill>
                <a:latin typeface="Calibri" panose="020F0502020204030204" pitchFamily="34" charset="0"/>
                <a:ea typeface="Calibri" panose="020F0502020204030204" pitchFamily="34" charset="0"/>
                <a:cs typeface="Calibri" panose="020F0502020204030204" pitchFamily="34" charset="0"/>
              </a:rPr>
              <a:t>nav attiecināms neviens no izslēgšanas noteikumiem vai nav noteiktas  starptautiskās vai nacionālās sankcijas </a:t>
            </a:r>
            <a:r>
              <a:rPr lang="lv-LV" sz="2400" dirty="0">
                <a:effectLst/>
                <a:latin typeface="Calibri" panose="020F0502020204030204" pitchFamily="34" charset="0"/>
                <a:ea typeface="Calibri" panose="020F0502020204030204" pitchFamily="34" charset="0"/>
                <a:cs typeface="Calibri" panose="020F0502020204030204" pitchFamily="34" charset="0"/>
              </a:rPr>
              <a:t> </a:t>
            </a:r>
            <a:endParaRPr lang="lv-LV" altLang="lv-LV" sz="24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pPr>
            <a:endParaRPr lang="lv-LV" altLang="lv-LV" sz="2400" dirty="0">
              <a:solidFill>
                <a:srgbClr val="414142"/>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buFont typeface="Wingdings" panose="05000000000000000000" pitchFamily="2" charset="2"/>
              <a:buChar char="Ø"/>
            </a:pPr>
            <a:r>
              <a:rPr lang="lv-LV" altLang="lv-LV" sz="2400" dirty="0">
                <a:solidFill>
                  <a:schemeClr val="tx1"/>
                </a:solidFill>
                <a:latin typeface="Calibri" panose="020F0502020204030204" pitchFamily="34" charset="0"/>
                <a:ea typeface="Calibri" panose="020F0502020204030204" pitchFamily="34" charset="0"/>
                <a:cs typeface="Calibri" panose="020F0502020204030204" pitchFamily="34" charset="0"/>
              </a:rPr>
              <a:t>projekta iesniegums </a:t>
            </a:r>
            <a:r>
              <a:rPr lang="lv-LV" altLang="lv-LV" sz="2400" dirty="0">
                <a:solidFill>
                  <a:schemeClr val="tx2"/>
                </a:solidFill>
                <a:latin typeface="Calibri" panose="020F0502020204030204" pitchFamily="34" charset="0"/>
                <a:ea typeface="Calibri" panose="020F0502020204030204" pitchFamily="34" charset="0"/>
                <a:cs typeface="Calibri" panose="020F0502020204030204" pitchFamily="34" charset="0"/>
              </a:rPr>
              <a:t>atbilst projektu iesniegumu vērtēšanas kritērijiem</a:t>
            </a:r>
          </a:p>
          <a:p>
            <a:pPr algn="just">
              <a:spcBef>
                <a:spcPts val="0"/>
              </a:spcBef>
              <a:spcAft>
                <a:spcPts val="0"/>
              </a:spcAft>
            </a:pPr>
            <a:endParaRPr lang="lv-LV" altLang="lv-LV" sz="2400" dirty="0">
              <a:solidFill>
                <a:srgbClr val="414142"/>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buFont typeface="Wingdings" panose="05000000000000000000" pitchFamily="2" charset="2"/>
              <a:buChar char="Ø"/>
            </a:pPr>
            <a:r>
              <a:rPr lang="lv-LV" altLang="lv-LV" sz="2400" dirty="0">
                <a:solidFill>
                  <a:schemeClr val="tx1"/>
                </a:solidFill>
                <a:latin typeface="Calibri" panose="020F0502020204030204" pitchFamily="34" charset="0"/>
                <a:ea typeface="Calibri" panose="020F0502020204030204" pitchFamily="34" charset="0"/>
                <a:cs typeface="Calibri" panose="020F0502020204030204" pitchFamily="34" charset="0"/>
              </a:rPr>
              <a:t>pasākuma ietvaros </a:t>
            </a:r>
            <a:r>
              <a:rPr lang="lv-LV" altLang="lv-LV" sz="2400" dirty="0">
                <a:solidFill>
                  <a:schemeClr val="tx2"/>
                </a:solidFill>
                <a:latin typeface="Calibri" panose="020F0502020204030204" pitchFamily="34" charset="0"/>
                <a:ea typeface="Calibri" panose="020F0502020204030204" pitchFamily="34" charset="0"/>
                <a:cs typeface="Calibri" panose="020F0502020204030204" pitchFamily="34" charset="0"/>
              </a:rPr>
              <a:t>ir pieejams finansējums projekta īstenošanai</a:t>
            </a:r>
          </a:p>
        </p:txBody>
      </p:sp>
      <p:pic>
        <p:nvPicPr>
          <p:cNvPr id="9" name="Picture 2">
            <a:extLst>
              <a:ext uri="{FF2B5EF4-FFF2-40B4-BE49-F238E27FC236}">
                <a16:creationId xmlns:a16="http://schemas.microsoft.com/office/drawing/2014/main" id="{657AE991-4972-48BF-CB10-0122E2469180}"/>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9403" y="3093522"/>
            <a:ext cx="742950" cy="6477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A1F4E2A-64F5-815C-5B6A-771333681433}"/>
              </a:ext>
            </a:extLst>
          </p:cNvPr>
          <p:cNvSpPr>
            <a:spLocks noGrp="1"/>
          </p:cNvSpPr>
          <p:nvPr>
            <p:ph type="title"/>
          </p:nvPr>
        </p:nvSpPr>
        <p:spPr>
          <a:xfrm>
            <a:off x="2595563" y="304800"/>
            <a:ext cx="8986837" cy="1066800"/>
          </a:xfrm>
        </p:spPr>
        <p:txBody>
          <a:bodyPr/>
          <a:lstStyle/>
          <a:p>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Vērtēšanas kārtība</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12</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lv-LV"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lv-LV" altLang="lv-LV" dirty="0"/>
          </a:p>
        </p:txBody>
      </p:sp>
    </p:spTree>
    <p:extLst>
      <p:ext uri="{BB962C8B-B14F-4D97-AF65-F5344CB8AC3E}">
        <p14:creationId xmlns:p14="http://schemas.microsoft.com/office/powerpoint/2010/main" val="272175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730DB78-19F8-05E2-DD51-AC3FA396E8EC}"/>
              </a:ext>
            </a:extLst>
          </p:cNvPr>
          <p:cNvSpPr>
            <a:spLocks noGrp="1"/>
          </p:cNvSpPr>
          <p:nvPr>
            <p:ph type="body" sz="quarter" idx="10"/>
          </p:nvPr>
        </p:nvSpPr>
        <p:spPr/>
        <p:txBody>
          <a:bodyPr/>
          <a:lstStyle/>
          <a:p>
            <a:endParaRPr lang="en-US"/>
          </a:p>
        </p:txBody>
      </p:sp>
      <p:sp>
        <p:nvSpPr>
          <p:cNvPr id="6" name="Text Placeholder 5">
            <a:extLst>
              <a:ext uri="{FF2B5EF4-FFF2-40B4-BE49-F238E27FC236}">
                <a16:creationId xmlns:a16="http://schemas.microsoft.com/office/drawing/2014/main" id="{65E46BBA-CF03-C28B-647C-BAAA3B2163C8}"/>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6CD22D01-CD8A-EAA3-6ED4-7CA8D58438BB}"/>
              </a:ext>
            </a:extLst>
          </p:cNvPr>
          <p:cNvSpPr>
            <a:spLocks noGrp="1"/>
          </p:cNvSpPr>
          <p:nvPr>
            <p:ph type="sldNum" sz="quarter" idx="13"/>
          </p:nvPr>
        </p:nvSpPr>
        <p:spPr/>
        <p:txBody>
          <a:bodyPr/>
          <a:lstStyle/>
          <a:p>
            <a:pPr>
              <a:defRPr/>
            </a:pPr>
            <a:fld id="{C13FA9C7-40A2-43F9-855C-6D03F26BCF39}" type="slidenum">
              <a:rPr lang="en-US" altLang="lv-LV" smtClean="0"/>
              <a:pPr>
                <a:defRPr/>
              </a:pPr>
              <a:t>35</a:t>
            </a:fld>
            <a:endParaRPr lang="en-US" altLang="lv-LV"/>
          </a:p>
        </p:txBody>
      </p:sp>
      <p:sp>
        <p:nvSpPr>
          <p:cNvPr id="8" name="Title 1">
            <a:extLst>
              <a:ext uri="{FF2B5EF4-FFF2-40B4-BE49-F238E27FC236}">
                <a16:creationId xmlns:a16="http://schemas.microsoft.com/office/drawing/2014/main" id="{17D46748-FEE8-6F2C-9CBB-4D4D664393D6}"/>
              </a:ext>
            </a:extLst>
          </p:cNvPr>
          <p:cNvSpPr>
            <a:spLocks noGrp="1"/>
          </p:cNvSpPr>
          <p:nvPr>
            <p:ph type="title"/>
          </p:nvPr>
        </p:nvSpPr>
        <p:spPr>
          <a:xfrm>
            <a:off x="2595563" y="304800"/>
            <a:ext cx="8986837" cy="1066800"/>
          </a:xfrm>
        </p:spPr>
        <p:txBody>
          <a:bodyPr/>
          <a:lstStyle/>
          <a:p>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Vērtēšanas kārtība</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13</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lv-LV"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lv-LV" altLang="lv-LV" dirty="0"/>
          </a:p>
        </p:txBody>
      </p:sp>
      <p:pic>
        <p:nvPicPr>
          <p:cNvPr id="9" name="Picture 2">
            <a:extLst>
              <a:ext uri="{FF2B5EF4-FFF2-40B4-BE49-F238E27FC236}">
                <a16:creationId xmlns:a16="http://schemas.microsoft.com/office/drawing/2014/main" id="{DE6335C5-A49B-3C2D-8721-58C4BFC58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468" y="3024187"/>
            <a:ext cx="542925" cy="8096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B980DA59-AA13-E023-9437-80F59EEFA89F}"/>
              </a:ext>
            </a:extLst>
          </p:cNvPr>
          <p:cNvSpPr>
            <a:spLocks noGrp="1"/>
          </p:cNvSpPr>
          <p:nvPr>
            <p:ph idx="1"/>
          </p:nvPr>
        </p:nvSpPr>
        <p:spPr bwMode="auto">
          <a:xfrm>
            <a:off x="1790713" y="1752601"/>
            <a:ext cx="9791688" cy="437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spcBef>
                <a:spcPts val="0"/>
              </a:spcBef>
              <a:spcAft>
                <a:spcPts val="0"/>
              </a:spcAft>
              <a:buFontTx/>
              <a:buNone/>
            </a:pPr>
            <a:r>
              <a:rPr lang="lv-LV"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rPr>
              <a:t>Lēmumu par projekta iesnieguma </a:t>
            </a:r>
            <a:r>
              <a:rPr lang="lv-LV" altLang="lv-LV" sz="2400" b="1" dirty="0">
                <a:solidFill>
                  <a:schemeClr val="tx2"/>
                </a:solidFill>
                <a:latin typeface="Calibri" panose="020F0502020204030204" pitchFamily="34" charset="0"/>
                <a:ea typeface="Calibri" panose="020F0502020204030204" pitchFamily="34" charset="0"/>
                <a:cs typeface="Calibri" panose="020F0502020204030204" pitchFamily="34" charset="0"/>
              </a:rPr>
              <a:t>apstiprināšanu ar nosacījumu </a:t>
            </a:r>
            <a:r>
              <a:rPr lang="lv-LV"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rPr>
              <a:t>pieņem</a:t>
            </a:r>
            <a:r>
              <a:rPr lang="lv-LV" altLang="lv-LV" sz="2400" dirty="0">
                <a:solidFill>
                  <a:schemeClr val="tx1"/>
                </a:solidFill>
                <a:latin typeface="Calibri" panose="020F0502020204030204" pitchFamily="34" charset="0"/>
                <a:ea typeface="Calibri" panose="020F0502020204030204" pitchFamily="34" charset="0"/>
                <a:cs typeface="Calibri" panose="020F0502020204030204" pitchFamily="34" charset="0"/>
              </a:rPr>
              <a:t>, ja projekta iesniedzējam </a:t>
            </a:r>
            <a:r>
              <a:rPr lang="lv-LV"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rPr>
              <a:t>jāveic </a:t>
            </a:r>
            <a:r>
              <a:rPr lang="en-US"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rPr>
              <a:t>CFLA</a:t>
            </a:r>
            <a:r>
              <a:rPr lang="lv-LV"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rPr>
              <a:t> noteiktās darbības</a:t>
            </a:r>
            <a:r>
              <a:rPr lang="lv-LV" altLang="lv-LV" sz="2400" dirty="0">
                <a:solidFill>
                  <a:schemeClr val="tx1"/>
                </a:solidFill>
                <a:latin typeface="Calibri" panose="020F0502020204030204" pitchFamily="34" charset="0"/>
                <a:ea typeface="Calibri" panose="020F0502020204030204" pitchFamily="34" charset="0"/>
                <a:cs typeface="Calibri" panose="020F0502020204030204" pitchFamily="34" charset="0"/>
              </a:rPr>
              <a:t>, lai projekta iesniegums pilnībā atbilstu projektu iesniegumu vērtēšanas kritērijiem un projektu varētu atbilstoši īstenot</a:t>
            </a:r>
            <a:endParaRPr lang="lv-LV"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buFontTx/>
              <a:buNone/>
            </a:pPr>
            <a:endParaRPr lang="lv-LV" altLang="lv-LV"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buFontTx/>
              <a:buNone/>
            </a:pPr>
            <a:r>
              <a:rPr lang="lv-LV" altLang="lv-LV" sz="2400" b="1" dirty="0">
                <a:solidFill>
                  <a:srgbClr val="1F497D"/>
                </a:solidFill>
                <a:latin typeface="Calibri" panose="020F0502020204030204" pitchFamily="34" charset="0"/>
                <a:ea typeface="Calibri" panose="020F0502020204030204" pitchFamily="34" charset="0"/>
                <a:cs typeface="Calibri" panose="020F0502020204030204" pitchFamily="34" charset="0"/>
              </a:rPr>
              <a:t>!</a:t>
            </a:r>
            <a:r>
              <a:rPr lang="lv-LV" altLang="lv-LV" sz="2400" dirty="0">
                <a:solidFill>
                  <a:srgbClr val="000000"/>
                </a:solidFill>
                <a:latin typeface="Calibri" panose="020F0502020204030204" pitchFamily="34" charset="0"/>
                <a:ea typeface="Calibri" panose="020F0502020204030204" pitchFamily="34" charset="0"/>
                <a:cs typeface="Calibri" panose="020F0502020204030204" pitchFamily="34" charset="0"/>
              </a:rPr>
              <a:t> Ja projekta iesniedzējs neizpilda lēmumā ietvertos nosacījumus vai neiesniedz precizēto projekta iesniegumu lēmumā norādītajā termiņā, projekta iesniegums tiek </a:t>
            </a:r>
            <a:r>
              <a:rPr lang="lv-LV" altLang="lv-LV" sz="2400" b="1" dirty="0">
                <a:solidFill>
                  <a:srgbClr val="1F497D"/>
                </a:solidFill>
                <a:latin typeface="Calibri" panose="020F0502020204030204" pitchFamily="34" charset="0"/>
                <a:ea typeface="Calibri" panose="020F0502020204030204" pitchFamily="34" charset="0"/>
                <a:cs typeface="Calibri" panose="020F0502020204030204" pitchFamily="34" charset="0"/>
              </a:rPr>
              <a:t>noraidīt</a:t>
            </a:r>
            <a:r>
              <a:rPr lang="en-US" altLang="lv-LV" sz="2400" b="1" dirty="0">
                <a:solidFill>
                  <a:srgbClr val="1F497D"/>
                </a:solidFill>
                <a:latin typeface="Calibri" panose="020F0502020204030204" pitchFamily="34" charset="0"/>
                <a:ea typeface="Calibri" panose="020F0502020204030204" pitchFamily="34" charset="0"/>
                <a:cs typeface="Calibri" panose="020F0502020204030204" pitchFamily="34" charset="0"/>
              </a:rPr>
              <a:t>s</a:t>
            </a:r>
            <a:endParaRPr lang="en-US" altLang="lv-LV"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buFontTx/>
              <a:buNone/>
            </a:pPr>
            <a:endParaRPr lang="en-US" altLang="lv-LV"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buFontTx/>
              <a:buNone/>
            </a:pPr>
            <a:r>
              <a:rPr kumimoji="0" lang="lv-LV" altLang="lv-LV" sz="2400" b="1"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rPr>
              <a:t>Ja </a:t>
            </a:r>
            <a:r>
              <a:rPr lang="lv-LV"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rPr>
              <a:t>nosacījumi tiek izpildīti</a:t>
            </a:r>
            <a:r>
              <a:rPr lang="lv-LV" altLang="lv-LV"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lv-LV" sz="2400" dirty="0">
                <a:solidFill>
                  <a:schemeClr val="tx1"/>
                </a:solidFill>
                <a:latin typeface="Calibri" panose="020F0502020204030204" pitchFamily="34" charset="0"/>
                <a:ea typeface="Calibri" panose="020F0502020204030204" pitchFamily="34" charset="0"/>
                <a:cs typeface="Calibri" panose="020F0502020204030204" pitchFamily="34" charset="0"/>
              </a:rPr>
              <a:t>CFLA</a:t>
            </a:r>
            <a:r>
              <a:rPr lang="lv-LV" altLang="lv-LV" sz="2400" dirty="0">
                <a:solidFill>
                  <a:schemeClr val="tx1"/>
                </a:solidFill>
                <a:latin typeface="Calibri" panose="020F0502020204030204" pitchFamily="34" charset="0"/>
                <a:ea typeface="Calibri" panose="020F0502020204030204" pitchFamily="34" charset="0"/>
                <a:cs typeface="Calibri" panose="020F0502020204030204" pitchFamily="34" charset="0"/>
              </a:rPr>
              <a:t> izdod atzinumu par lēmumā noteikto nosacījumu </a:t>
            </a:r>
            <a:r>
              <a:rPr lang="lv-LV" altLang="lv-LV" sz="2400" b="1" dirty="0">
                <a:solidFill>
                  <a:schemeClr val="tx2"/>
                </a:solidFill>
                <a:latin typeface="Calibri" panose="020F0502020204030204" pitchFamily="34" charset="0"/>
                <a:ea typeface="Calibri" panose="020F0502020204030204" pitchFamily="34" charset="0"/>
                <a:cs typeface="Calibri" panose="020F0502020204030204" pitchFamily="34" charset="0"/>
              </a:rPr>
              <a:t>izpildi</a:t>
            </a:r>
            <a:endParaRPr lang="en-US" altLang="lv-LV" sz="24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buFontTx/>
              <a:buNone/>
            </a:pPr>
            <a:endParaRPr lang="lv-LV" altLang="lv-LV"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022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730DB78-19F8-05E2-DD51-AC3FA396E8EC}"/>
              </a:ext>
            </a:extLst>
          </p:cNvPr>
          <p:cNvSpPr>
            <a:spLocks noGrp="1"/>
          </p:cNvSpPr>
          <p:nvPr>
            <p:ph type="body" sz="quarter" idx="10"/>
          </p:nvPr>
        </p:nvSpPr>
        <p:spPr/>
        <p:txBody>
          <a:bodyPr/>
          <a:lstStyle/>
          <a:p>
            <a:endParaRPr lang="en-US"/>
          </a:p>
        </p:txBody>
      </p:sp>
      <p:sp>
        <p:nvSpPr>
          <p:cNvPr id="6" name="Text Placeholder 5">
            <a:extLst>
              <a:ext uri="{FF2B5EF4-FFF2-40B4-BE49-F238E27FC236}">
                <a16:creationId xmlns:a16="http://schemas.microsoft.com/office/drawing/2014/main" id="{65E46BBA-CF03-C28B-647C-BAAA3B2163C8}"/>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6CD22D01-CD8A-EAA3-6ED4-7CA8D58438BB}"/>
              </a:ext>
            </a:extLst>
          </p:cNvPr>
          <p:cNvSpPr>
            <a:spLocks noGrp="1"/>
          </p:cNvSpPr>
          <p:nvPr>
            <p:ph type="sldNum" sz="quarter" idx="13"/>
          </p:nvPr>
        </p:nvSpPr>
        <p:spPr/>
        <p:txBody>
          <a:bodyPr/>
          <a:lstStyle/>
          <a:p>
            <a:pPr>
              <a:defRPr/>
            </a:pPr>
            <a:fld id="{C13FA9C7-40A2-43F9-855C-6D03F26BCF39}" type="slidenum">
              <a:rPr lang="en-US" altLang="lv-LV" smtClean="0"/>
              <a:pPr>
                <a:defRPr/>
              </a:pPr>
              <a:t>36</a:t>
            </a:fld>
            <a:endParaRPr lang="en-US" altLang="lv-LV"/>
          </a:p>
        </p:txBody>
      </p:sp>
      <p:sp>
        <p:nvSpPr>
          <p:cNvPr id="8" name="Title 1">
            <a:extLst>
              <a:ext uri="{FF2B5EF4-FFF2-40B4-BE49-F238E27FC236}">
                <a16:creationId xmlns:a16="http://schemas.microsoft.com/office/drawing/2014/main" id="{17D46748-FEE8-6F2C-9CBB-4D4D664393D6}"/>
              </a:ext>
            </a:extLst>
          </p:cNvPr>
          <p:cNvSpPr>
            <a:spLocks noGrp="1"/>
          </p:cNvSpPr>
          <p:nvPr>
            <p:ph type="title"/>
          </p:nvPr>
        </p:nvSpPr>
        <p:spPr>
          <a:xfrm>
            <a:off x="2595563" y="304800"/>
            <a:ext cx="8986837" cy="1066800"/>
          </a:xfrm>
        </p:spPr>
        <p:txBody>
          <a:bodyPr/>
          <a:lstStyle/>
          <a:p>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Vērtēšanas kārtība</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14)</a:t>
            </a:r>
            <a:r>
              <a:rPr kumimoji="0" lang="lv-LV"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lv-LV" altLang="lv-LV" dirty="0"/>
          </a:p>
        </p:txBody>
      </p:sp>
      <p:sp>
        <p:nvSpPr>
          <p:cNvPr id="2" name="Content Placeholder 2">
            <a:extLst>
              <a:ext uri="{FF2B5EF4-FFF2-40B4-BE49-F238E27FC236}">
                <a16:creationId xmlns:a16="http://schemas.microsoft.com/office/drawing/2014/main" id="{F2F1BDA6-56A5-CDF7-2686-70B0E03A2F2C}"/>
              </a:ext>
            </a:extLst>
          </p:cNvPr>
          <p:cNvSpPr>
            <a:spLocks noGrp="1"/>
          </p:cNvSpPr>
          <p:nvPr>
            <p:ph idx="1"/>
          </p:nvPr>
        </p:nvSpPr>
        <p:spPr bwMode="auto">
          <a:xfrm>
            <a:off x="2362201" y="1752601"/>
            <a:ext cx="9220200" cy="437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eaLnBrk="1" hangingPunct="1">
              <a:spcBef>
                <a:spcPts val="0"/>
              </a:spcBef>
              <a:spcAft>
                <a:spcPts val="0"/>
              </a:spcAft>
            </a:pPr>
            <a:r>
              <a:rPr lang="lv-LV"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rPr>
              <a:t>Lēmumu par projekta iesnieguma </a:t>
            </a:r>
            <a:r>
              <a:rPr lang="lv-LV" altLang="lv-LV" sz="2400" b="1" dirty="0">
                <a:solidFill>
                  <a:srgbClr val="1F497D"/>
                </a:solidFill>
                <a:latin typeface="Calibri" panose="020F0502020204030204" pitchFamily="34" charset="0"/>
                <a:ea typeface="Calibri" panose="020F0502020204030204" pitchFamily="34" charset="0"/>
                <a:cs typeface="Calibri" panose="020F0502020204030204" pitchFamily="34" charset="0"/>
              </a:rPr>
              <a:t>noraidīšanu</a:t>
            </a:r>
            <a:r>
              <a:rPr lang="lv-LV" altLang="lv-LV" sz="2400" b="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lv-LV"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rPr>
              <a:t>pieņem, ja iestājas </a:t>
            </a:r>
            <a:r>
              <a:rPr lang="lv-LV" altLang="lv-LV" sz="2400" b="1" dirty="0">
                <a:solidFill>
                  <a:srgbClr val="1F497D"/>
                </a:solidFill>
                <a:latin typeface="Calibri" panose="020F0502020204030204" pitchFamily="34" charset="0"/>
                <a:ea typeface="Calibri" panose="020F0502020204030204" pitchFamily="34" charset="0"/>
                <a:cs typeface="Calibri" panose="020F0502020204030204" pitchFamily="34" charset="0"/>
              </a:rPr>
              <a:t>vismaz viens </a:t>
            </a:r>
            <a:r>
              <a:rPr lang="lv-LV"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rPr>
              <a:t>no nosacījumiem:</a:t>
            </a:r>
            <a:endParaRPr lang="en-US"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spcAft>
                <a:spcPts val="0"/>
              </a:spcAft>
            </a:pPr>
            <a:endParaRPr lang="lv-LV" altLang="lv-LV"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spcAft>
                <a:spcPts val="0"/>
              </a:spcAft>
              <a:buFont typeface="Wingdings" panose="05000000000000000000" pitchFamily="2" charset="2"/>
              <a:buChar char="Ø"/>
            </a:pPr>
            <a:r>
              <a:rPr lang="lv-LV" altLang="lv-LV" sz="2400" dirty="0">
                <a:solidFill>
                  <a:schemeClr val="tx1"/>
                </a:solidFill>
                <a:latin typeface="Calibri" panose="020F0502020204030204" pitchFamily="34" charset="0"/>
                <a:ea typeface="Calibri" panose="020F0502020204030204" pitchFamily="34" charset="0"/>
                <a:cs typeface="Calibri" panose="020F0502020204030204" pitchFamily="34" charset="0"/>
              </a:rPr>
              <a:t>uz projekta iesniedzēju </a:t>
            </a:r>
            <a:r>
              <a:rPr lang="lv-LV" altLang="lv-LV" sz="2400" dirty="0">
                <a:solidFill>
                  <a:schemeClr val="tx2"/>
                </a:solidFill>
                <a:latin typeface="Calibri" panose="020F0502020204030204" pitchFamily="34" charset="0"/>
                <a:ea typeface="Calibri" panose="020F0502020204030204" pitchFamily="34" charset="0"/>
                <a:cs typeface="Calibri" panose="020F0502020204030204" pitchFamily="34" charset="0"/>
              </a:rPr>
              <a:t>attiecas vismaz viens no izslēgšanas noteikumiem vai ir noteiktas  starptautiskās vai nacionālās sankcijas</a:t>
            </a:r>
            <a:endParaRPr lang="lv-LV" altLang="lv-LV"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spcAft>
                <a:spcPts val="0"/>
              </a:spcAft>
            </a:pPr>
            <a:endParaRPr lang="lv-LV" altLang="lv-LV"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spcAft>
                <a:spcPts val="0"/>
              </a:spcAft>
              <a:buFont typeface="Wingdings" panose="05000000000000000000" pitchFamily="2" charset="2"/>
              <a:buChar char="Ø"/>
            </a:pPr>
            <a:r>
              <a:rPr lang="lv-LV" altLang="lv-LV" sz="2400" dirty="0">
                <a:solidFill>
                  <a:schemeClr val="tx1"/>
                </a:solidFill>
                <a:latin typeface="Calibri" panose="020F0502020204030204" pitchFamily="34" charset="0"/>
                <a:ea typeface="Calibri" panose="020F0502020204030204" pitchFamily="34" charset="0"/>
                <a:cs typeface="Calibri" panose="020F0502020204030204" pitchFamily="34" charset="0"/>
              </a:rPr>
              <a:t>nav novērstas projekta iesnieguma nepilnības</a:t>
            </a:r>
          </a:p>
          <a:p>
            <a:pPr algn="just" eaLnBrk="1" hangingPunct="1">
              <a:spcBef>
                <a:spcPts val="0"/>
              </a:spcBef>
              <a:spcAft>
                <a:spcPts val="0"/>
              </a:spcAft>
            </a:pPr>
            <a:endParaRPr lang="lv-LV" altLang="lv-LV"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spcAft>
                <a:spcPts val="0"/>
              </a:spcAft>
              <a:buFont typeface="Wingdings" panose="05000000000000000000" pitchFamily="2" charset="2"/>
              <a:buChar char="Ø"/>
            </a:pPr>
            <a:r>
              <a:rPr lang="lv-LV" altLang="lv-LV" sz="2400" dirty="0">
                <a:solidFill>
                  <a:schemeClr val="tx1"/>
                </a:solidFill>
                <a:latin typeface="Calibri" panose="020F0502020204030204" pitchFamily="34" charset="0"/>
                <a:ea typeface="Calibri" panose="020F0502020204030204" pitchFamily="34" charset="0"/>
                <a:cs typeface="Calibri" panose="020F0502020204030204" pitchFamily="34" charset="0"/>
              </a:rPr>
              <a:t>pasākuma ietvaros nav pieejams finansējums projekta īstenošanai</a:t>
            </a:r>
          </a:p>
        </p:txBody>
      </p:sp>
      <p:pic>
        <p:nvPicPr>
          <p:cNvPr id="3" name="Picture 2">
            <a:extLst>
              <a:ext uri="{FF2B5EF4-FFF2-40B4-BE49-F238E27FC236}">
                <a16:creationId xmlns:a16="http://schemas.microsoft.com/office/drawing/2014/main" id="{E0E07B12-7429-84F3-78C3-AEC8BCF88E34}"/>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8664" y="3124200"/>
            <a:ext cx="638175"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069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CD14-7FAE-4A1A-AB1D-407D222407B8}"/>
              </a:ext>
            </a:extLst>
          </p:cNvPr>
          <p:cNvSpPr>
            <a:spLocks noGrp="1"/>
          </p:cNvSpPr>
          <p:nvPr>
            <p:ph type="title"/>
          </p:nvPr>
        </p:nvSpPr>
        <p:spPr/>
        <p:txBody>
          <a:bodyPr>
            <a:normAutofit/>
          </a:bodyPr>
          <a:lstStyle/>
          <a:p>
            <a:r>
              <a:rPr lang="lv-LV" altLang="lv-LV" sz="2800" dirty="0">
                <a:solidFill>
                  <a:srgbClr val="002060"/>
                </a:solidFill>
                <a:latin typeface="Calibri" panose="020F0502020204030204" pitchFamily="34" charset="0"/>
                <a:ea typeface="Calibri" panose="020F0502020204030204" pitchFamily="34" charset="0"/>
                <a:cs typeface="Calibri" panose="020F0502020204030204" pitchFamily="34" charset="0"/>
              </a:rPr>
              <a:t>Vērtēšanas kārtība</a:t>
            </a:r>
            <a:r>
              <a:rPr lang="en-US" altLang="lv-LV" sz="2800" dirty="0">
                <a:solidFill>
                  <a:srgbClr val="002060"/>
                </a:solidFill>
                <a:latin typeface="Calibri" panose="020F0502020204030204" pitchFamily="34" charset="0"/>
                <a:ea typeface="Calibri" panose="020F0502020204030204" pitchFamily="34" charset="0"/>
                <a:cs typeface="Calibri" panose="020F0502020204030204" pitchFamily="34" charset="0"/>
              </a:rPr>
              <a:t> (15)</a:t>
            </a:r>
            <a:endParaRPr lang="lv-LV" sz="2800" dirty="0">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5CAC74EC-94CD-41A8-8627-F9047D48A4FB}"/>
              </a:ext>
            </a:extLst>
          </p:cNvPr>
          <p:cNvSpPr>
            <a:spLocks noGrp="1"/>
          </p:cNvSpPr>
          <p:nvPr>
            <p:ph type="sldNum" sz="quarter" idx="13"/>
          </p:nvPr>
        </p:nvSpPr>
        <p:spPr/>
        <p:txBody>
          <a:bodyPr/>
          <a:lstStyle/>
          <a:p>
            <a:pPr>
              <a:defRPr/>
            </a:pPr>
            <a:fld id="{80801E7D-0D54-4EB8-8CE4-F0BAC0E4339E}" type="slidenum">
              <a:rPr lang="en-US" altLang="lv-LV" smtClean="0"/>
              <a:pPr>
                <a:defRPr/>
              </a:pPr>
              <a:t>37</a:t>
            </a:fld>
            <a:endParaRPr lang="en-US" altLang="lv-LV"/>
          </a:p>
        </p:txBody>
      </p:sp>
      <p:grpSp>
        <p:nvGrpSpPr>
          <p:cNvPr id="3" name="Group 2">
            <a:extLst>
              <a:ext uri="{FF2B5EF4-FFF2-40B4-BE49-F238E27FC236}">
                <a16:creationId xmlns:a16="http://schemas.microsoft.com/office/drawing/2014/main" id="{80D6490C-7E80-411C-9215-F1831330F26D}"/>
              </a:ext>
            </a:extLst>
          </p:cNvPr>
          <p:cNvGrpSpPr/>
          <p:nvPr/>
        </p:nvGrpSpPr>
        <p:grpSpPr>
          <a:xfrm>
            <a:off x="1164864" y="2156660"/>
            <a:ext cx="9419404" cy="3664313"/>
            <a:chOff x="975395" y="2606525"/>
            <a:chExt cx="9419404" cy="3664313"/>
          </a:xfrm>
        </p:grpSpPr>
        <p:grpSp>
          <p:nvGrpSpPr>
            <p:cNvPr id="4" name="Google Shape;56;p15">
              <a:extLst>
                <a:ext uri="{FF2B5EF4-FFF2-40B4-BE49-F238E27FC236}">
                  <a16:creationId xmlns:a16="http://schemas.microsoft.com/office/drawing/2014/main" id="{DABAC07A-A87D-405A-9760-248E9845BF1A}"/>
                </a:ext>
              </a:extLst>
            </p:cNvPr>
            <p:cNvGrpSpPr/>
            <p:nvPr/>
          </p:nvGrpSpPr>
          <p:grpSpPr>
            <a:xfrm>
              <a:off x="975395" y="2629976"/>
              <a:ext cx="2281247" cy="2200700"/>
              <a:chOff x="615565" y="1382375"/>
              <a:chExt cx="1710935" cy="1650525"/>
            </a:xfrm>
          </p:grpSpPr>
          <p:sp>
            <p:nvSpPr>
              <p:cNvPr id="5" name="Google Shape;57;p15">
                <a:extLst>
                  <a:ext uri="{FF2B5EF4-FFF2-40B4-BE49-F238E27FC236}">
                    <a16:creationId xmlns:a16="http://schemas.microsoft.com/office/drawing/2014/main" id="{EAA0225E-C3ED-4B84-A375-A79F6822672A}"/>
                  </a:ext>
                </a:extLst>
              </p:cNvPr>
              <p:cNvSpPr/>
              <p:nvPr/>
            </p:nvSpPr>
            <p:spPr>
              <a:xfrm>
                <a:off x="1912750" y="1382375"/>
                <a:ext cx="230100" cy="1119800"/>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chemeClr val="tx2">
                  <a:lumMod val="20000"/>
                  <a:lumOff val="8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600">
                  <a:latin typeface="Calibri" panose="020F0502020204030204" pitchFamily="34" charset="0"/>
                  <a:ea typeface="Calibri" panose="020F0502020204030204" pitchFamily="34" charset="0"/>
                  <a:cs typeface="Calibri" panose="020F0502020204030204" pitchFamily="34" charset="0"/>
                </a:endParaRPr>
              </a:p>
            </p:txBody>
          </p:sp>
          <p:sp>
            <p:nvSpPr>
              <p:cNvPr id="6" name="Google Shape;58;p15">
                <a:extLst>
                  <a:ext uri="{FF2B5EF4-FFF2-40B4-BE49-F238E27FC236}">
                    <a16:creationId xmlns:a16="http://schemas.microsoft.com/office/drawing/2014/main" id="{A14E7B44-F260-4288-B732-8D465F0B5D14}"/>
                  </a:ext>
                </a:extLst>
              </p:cNvPr>
              <p:cNvSpPr/>
              <p:nvPr/>
            </p:nvSpPr>
            <p:spPr>
              <a:xfrm>
                <a:off x="1192125" y="2443825"/>
                <a:ext cx="1134375" cy="589075"/>
              </a:xfrm>
              <a:custGeom>
                <a:avLst/>
                <a:gdLst/>
                <a:ahLst/>
                <a:cxnLst/>
                <a:rect l="l" t="t" r="r" b="b"/>
                <a:pathLst>
                  <a:path w="45375" h="23563" extrusionOk="0">
                    <a:moveTo>
                      <a:pt x="0" y="0"/>
                    </a:moveTo>
                    <a:lnTo>
                      <a:pt x="0" y="23563"/>
                    </a:lnTo>
                    <a:lnTo>
                      <a:pt x="33599" y="23563"/>
                    </a:lnTo>
                    <a:cubicBezTo>
                      <a:pt x="40100" y="23563"/>
                      <a:pt x="45375" y="18288"/>
                      <a:pt x="45375" y="11788"/>
                    </a:cubicBezTo>
                    <a:cubicBezTo>
                      <a:pt x="45375" y="5275"/>
                      <a:pt x="40100" y="0"/>
                      <a:pt x="33599" y="0"/>
                    </a:cubicBezTo>
                    <a:close/>
                  </a:path>
                </a:pathLst>
              </a:custGeom>
              <a:solidFill>
                <a:schemeClr val="tx2">
                  <a:lumMod val="20000"/>
                  <a:lumOff val="8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27.02.2025</a:t>
                </a:r>
                <a:r>
                  <a:rPr lang="lv-LV"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a:t>
                </a:r>
              </a:p>
            </p:txBody>
          </p:sp>
          <p:sp>
            <p:nvSpPr>
              <p:cNvPr id="11" name="Google Shape;62;p15">
                <a:extLst>
                  <a:ext uri="{FF2B5EF4-FFF2-40B4-BE49-F238E27FC236}">
                    <a16:creationId xmlns:a16="http://schemas.microsoft.com/office/drawing/2014/main" id="{A0228671-C9CB-4F34-AB5D-8118A3F73BF5}"/>
                  </a:ext>
                </a:extLst>
              </p:cNvPr>
              <p:cNvSpPr txBox="1"/>
              <p:nvPr/>
            </p:nvSpPr>
            <p:spPr>
              <a:xfrm>
                <a:off x="615565" y="1400106"/>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600">
                    <a:solidFill>
                      <a:srgbClr val="434343"/>
                    </a:solidFill>
                    <a:latin typeface="Calibri" panose="020F0502020204030204" pitchFamily="34" charset="0"/>
                    <a:ea typeface="Calibri" panose="020F0502020204030204" pitchFamily="34" charset="0"/>
                    <a:cs typeface="Calibri" panose="020F0502020204030204" pitchFamily="34" charset="0"/>
                    <a:sym typeface="Fira Sans Extra Condensed Medium"/>
                  </a:rPr>
                  <a:t>PI iesniegšana</a:t>
                </a:r>
              </a:p>
            </p:txBody>
          </p:sp>
        </p:grpSp>
        <p:grpSp>
          <p:nvGrpSpPr>
            <p:cNvPr id="12" name="Google Shape;78;p15">
              <a:extLst>
                <a:ext uri="{FF2B5EF4-FFF2-40B4-BE49-F238E27FC236}">
                  <a16:creationId xmlns:a16="http://schemas.microsoft.com/office/drawing/2014/main" id="{D5AAB396-272F-4B00-B070-1F504B5C48E5}"/>
                </a:ext>
              </a:extLst>
            </p:cNvPr>
            <p:cNvGrpSpPr/>
            <p:nvPr/>
          </p:nvGrpSpPr>
          <p:grpSpPr>
            <a:xfrm>
              <a:off x="2253346" y="4033960"/>
              <a:ext cx="2426123" cy="2236007"/>
              <a:chOff x="1634188" y="2436395"/>
              <a:chExt cx="1819592" cy="1677005"/>
            </a:xfrm>
          </p:grpSpPr>
          <p:sp>
            <p:nvSpPr>
              <p:cNvPr id="13" name="Google Shape;79;p15">
                <a:extLst>
                  <a:ext uri="{FF2B5EF4-FFF2-40B4-BE49-F238E27FC236}">
                    <a16:creationId xmlns:a16="http://schemas.microsoft.com/office/drawing/2014/main" id="{225FF81D-3281-4F50-BFEE-A6BC63347A07}"/>
                  </a:ext>
                </a:extLst>
              </p:cNvPr>
              <p:cNvSpPr/>
              <p:nvPr/>
            </p:nvSpPr>
            <p:spPr>
              <a:xfrm>
                <a:off x="3035500" y="2993300"/>
                <a:ext cx="230100" cy="1120100"/>
              </a:xfrm>
              <a:custGeom>
                <a:avLst/>
                <a:gdLst/>
                <a:ahLst/>
                <a:cxnLst/>
                <a:rect l="l" t="t" r="r" b="b"/>
                <a:pathLst>
                  <a:path w="9204" h="44804" extrusionOk="0">
                    <a:moveTo>
                      <a:pt x="7097"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600">
                  <a:latin typeface="Calibri" panose="020F0502020204030204" pitchFamily="34" charset="0"/>
                  <a:ea typeface="Calibri" panose="020F0502020204030204" pitchFamily="34" charset="0"/>
                  <a:cs typeface="Calibri" panose="020F0502020204030204" pitchFamily="34" charset="0"/>
                </a:endParaRPr>
              </a:p>
            </p:txBody>
          </p:sp>
          <p:sp>
            <p:nvSpPr>
              <p:cNvPr id="14" name="Google Shape;80;p15">
                <a:extLst>
                  <a:ext uri="{FF2B5EF4-FFF2-40B4-BE49-F238E27FC236}">
                    <a16:creationId xmlns:a16="http://schemas.microsoft.com/office/drawing/2014/main" id="{A14EDC55-490F-4470-B585-D59E5254D369}"/>
                  </a:ext>
                </a:extLst>
              </p:cNvPr>
              <p:cNvSpPr/>
              <p:nvPr/>
            </p:nvSpPr>
            <p:spPr>
              <a:xfrm>
                <a:off x="2213705" y="2436395"/>
                <a:ext cx="1240075" cy="589075"/>
              </a:xfrm>
              <a:custGeom>
                <a:avLst/>
                <a:gdLst/>
                <a:ahLst/>
                <a:cxnLst/>
                <a:rect l="l" t="t" r="r" b="b"/>
                <a:pathLst>
                  <a:path w="49603" h="23563" extrusionOk="0">
                    <a:moveTo>
                      <a:pt x="1" y="0"/>
                    </a:moveTo>
                    <a:cubicBezTo>
                      <a:pt x="4621" y="1917"/>
                      <a:pt x="7871" y="6477"/>
                      <a:pt x="7871" y="11788"/>
                    </a:cubicBezTo>
                    <a:cubicBezTo>
                      <a:pt x="7871" y="17098"/>
                      <a:pt x="4621" y="21646"/>
                      <a:pt x="1" y="23563"/>
                    </a:cubicBezTo>
                    <a:lnTo>
                      <a:pt x="37827" y="23563"/>
                    </a:lnTo>
                    <a:cubicBezTo>
                      <a:pt x="44328" y="23563"/>
                      <a:pt x="49602" y="18288"/>
                      <a:pt x="49602" y="11788"/>
                    </a:cubicBezTo>
                    <a:cubicBezTo>
                      <a:pt x="49602" y="5275"/>
                      <a:pt x="44328" y="0"/>
                      <a:pt x="37827"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27.05.2025</a:t>
                </a:r>
                <a:r>
                  <a:rPr lang="lv-LV"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a:t>
                </a:r>
              </a:p>
            </p:txBody>
          </p:sp>
          <p:sp>
            <p:nvSpPr>
              <p:cNvPr id="16" name="Google Shape;84;p15">
                <a:extLst>
                  <a:ext uri="{FF2B5EF4-FFF2-40B4-BE49-F238E27FC236}">
                    <a16:creationId xmlns:a16="http://schemas.microsoft.com/office/drawing/2014/main" id="{CDBCDB66-B4E8-4B21-91CB-39630D042EC7}"/>
                  </a:ext>
                </a:extLst>
              </p:cNvPr>
              <p:cNvSpPr txBox="1"/>
              <p:nvPr/>
            </p:nvSpPr>
            <p:spPr>
              <a:xfrm>
                <a:off x="1634188" y="3343088"/>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600">
                    <a:solidFill>
                      <a:srgbClr val="434343"/>
                    </a:solidFill>
                    <a:latin typeface="Calibri" panose="020F0502020204030204" pitchFamily="34" charset="0"/>
                    <a:ea typeface="Calibri" panose="020F0502020204030204" pitchFamily="34" charset="0"/>
                    <a:cs typeface="Calibri" panose="020F0502020204030204" pitchFamily="34" charset="0"/>
                    <a:sym typeface="Fira Sans Extra Condensed Medium"/>
                  </a:rPr>
                  <a:t>Lēmums</a:t>
                </a:r>
              </a:p>
            </p:txBody>
          </p:sp>
        </p:grpSp>
        <p:grpSp>
          <p:nvGrpSpPr>
            <p:cNvPr id="17" name="Google Shape;63;p15">
              <a:extLst>
                <a:ext uri="{FF2B5EF4-FFF2-40B4-BE49-F238E27FC236}">
                  <a16:creationId xmlns:a16="http://schemas.microsoft.com/office/drawing/2014/main" id="{F51C8C6D-B7CC-409C-B2FC-442F5778990C}"/>
                </a:ext>
              </a:extLst>
            </p:cNvPr>
            <p:cNvGrpSpPr/>
            <p:nvPr/>
          </p:nvGrpSpPr>
          <p:grpSpPr>
            <a:xfrm>
              <a:off x="3826070" y="2618693"/>
              <a:ext cx="2278447" cy="2200700"/>
              <a:chOff x="2991765" y="1382375"/>
              <a:chExt cx="1708835" cy="1650525"/>
            </a:xfrm>
          </p:grpSpPr>
          <p:sp>
            <p:nvSpPr>
              <p:cNvPr id="18" name="Google Shape;64;p15">
                <a:extLst>
                  <a:ext uri="{FF2B5EF4-FFF2-40B4-BE49-F238E27FC236}">
                    <a16:creationId xmlns:a16="http://schemas.microsoft.com/office/drawing/2014/main" id="{94CB5B7B-3A0F-4840-9044-B158B50B06F1}"/>
                  </a:ext>
                </a:extLst>
              </p:cNvPr>
              <p:cNvSpPr/>
              <p:nvPr/>
            </p:nvSpPr>
            <p:spPr>
              <a:xfrm>
                <a:off x="4286550" y="1382375"/>
                <a:ext cx="230100" cy="1119800"/>
              </a:xfrm>
              <a:custGeom>
                <a:avLst/>
                <a:gdLst/>
                <a:ahLst/>
                <a:cxnLst/>
                <a:rect l="l" t="t" r="r" b="b"/>
                <a:pathLst>
                  <a:path w="9204" h="44792" extrusionOk="0">
                    <a:moveTo>
                      <a:pt x="0" y="1"/>
                    </a:moveTo>
                    <a:lnTo>
                      <a:pt x="0" y="33291"/>
                    </a:lnTo>
                    <a:cubicBezTo>
                      <a:pt x="0" y="38244"/>
                      <a:pt x="2810" y="42649"/>
                      <a:pt x="7097" y="44792"/>
                    </a:cubicBezTo>
                    <a:lnTo>
                      <a:pt x="9204" y="44792"/>
                    </a:lnTo>
                    <a:lnTo>
                      <a:pt x="9204" y="43328"/>
                    </a:lnTo>
                    <a:cubicBezTo>
                      <a:pt x="5025" y="41804"/>
                      <a:pt x="2179" y="37827"/>
                      <a:pt x="2179" y="33291"/>
                    </a:cubicBezTo>
                    <a:lnTo>
                      <a:pt x="2179" y="1"/>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600">
                  <a:latin typeface="Calibri" panose="020F0502020204030204" pitchFamily="34" charset="0"/>
                  <a:ea typeface="Calibri" panose="020F0502020204030204" pitchFamily="34" charset="0"/>
                  <a:cs typeface="Calibri" panose="020F0502020204030204" pitchFamily="34" charset="0"/>
                </a:endParaRPr>
              </a:p>
            </p:txBody>
          </p:sp>
          <p:sp>
            <p:nvSpPr>
              <p:cNvPr id="19" name="Google Shape;65;p15">
                <a:extLst>
                  <a:ext uri="{FF2B5EF4-FFF2-40B4-BE49-F238E27FC236}">
                    <a16:creationId xmlns:a16="http://schemas.microsoft.com/office/drawing/2014/main" id="{047FA5EE-7735-4A25-B040-6748EB9B2476}"/>
                  </a:ext>
                </a:extLst>
              </p:cNvPr>
              <p:cNvSpPr/>
              <p:nvPr/>
            </p:nvSpPr>
            <p:spPr>
              <a:xfrm>
                <a:off x="3460550" y="2443825"/>
                <a:ext cx="1240050" cy="589075"/>
              </a:xfrm>
              <a:custGeom>
                <a:avLst/>
                <a:gdLst/>
                <a:ahLst/>
                <a:cxnLst/>
                <a:rect l="l" t="t" r="r" b="b"/>
                <a:pathLst>
                  <a:path w="49602" h="23563" extrusionOk="0">
                    <a:moveTo>
                      <a:pt x="1" y="0"/>
                    </a:moveTo>
                    <a:cubicBezTo>
                      <a:pt x="4620" y="1917"/>
                      <a:pt x="7871" y="6477"/>
                      <a:pt x="7871" y="11788"/>
                    </a:cubicBezTo>
                    <a:cubicBezTo>
                      <a:pt x="7871" y="17098"/>
                      <a:pt x="4620" y="21646"/>
                      <a:pt x="1" y="23563"/>
                    </a:cubicBezTo>
                    <a:lnTo>
                      <a:pt x="37827" y="23563"/>
                    </a:lnTo>
                    <a:cubicBezTo>
                      <a:pt x="44328" y="23563"/>
                      <a:pt x="49602" y="18288"/>
                      <a:pt x="49602" y="11788"/>
                    </a:cubicBezTo>
                    <a:cubicBezTo>
                      <a:pt x="49602" y="5275"/>
                      <a:pt x="44328" y="0"/>
                      <a:pt x="37827" y="0"/>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n</a:t>
                </a:r>
                <a:r>
                  <a:rPr lang="lv-LV"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o </a:t>
                </a:r>
                <a:endParaRPr lang="en-US"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endParaRPr>
              </a:p>
              <a:p>
                <a:pPr algn="ctr">
                  <a:spcBef>
                    <a:spcPts val="0"/>
                  </a:spcBef>
                  <a:spcAft>
                    <a:spcPts val="0"/>
                  </a:spcAft>
                </a:pPr>
                <a:r>
                  <a:rPr lang="en-US"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28.05.2025</a:t>
                </a:r>
                <a:r>
                  <a:rPr lang="lv-LV"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a:t>
                </a:r>
              </a:p>
            </p:txBody>
          </p:sp>
          <p:sp>
            <p:nvSpPr>
              <p:cNvPr id="24" name="Google Shape;70;p15">
                <a:extLst>
                  <a:ext uri="{FF2B5EF4-FFF2-40B4-BE49-F238E27FC236}">
                    <a16:creationId xmlns:a16="http://schemas.microsoft.com/office/drawing/2014/main" id="{2EF103CE-BDDE-444C-896B-DAA299702C69}"/>
                  </a:ext>
                </a:extLst>
              </p:cNvPr>
              <p:cNvSpPr txBox="1"/>
              <p:nvPr/>
            </p:nvSpPr>
            <p:spPr>
              <a:xfrm>
                <a:off x="2991765" y="1418150"/>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600">
                    <a:solidFill>
                      <a:srgbClr val="434343"/>
                    </a:solidFill>
                    <a:latin typeface="Calibri" panose="020F0502020204030204" pitchFamily="34" charset="0"/>
                    <a:ea typeface="Calibri" panose="020F0502020204030204" pitchFamily="34" charset="0"/>
                    <a:cs typeface="Calibri" panose="020F0502020204030204" pitchFamily="34" charset="0"/>
                    <a:sym typeface="Fira Sans Extra Condensed Medium"/>
                  </a:rPr>
                  <a:t>Līguma vai vienošanās slēgšana </a:t>
                </a:r>
              </a:p>
            </p:txBody>
          </p:sp>
        </p:grpSp>
        <p:grpSp>
          <p:nvGrpSpPr>
            <p:cNvPr id="25" name="Google Shape;85;p15">
              <a:extLst>
                <a:ext uri="{FF2B5EF4-FFF2-40B4-BE49-F238E27FC236}">
                  <a16:creationId xmlns:a16="http://schemas.microsoft.com/office/drawing/2014/main" id="{6BF3DA2B-B60D-42D8-B3EE-51C4578133AE}"/>
                </a:ext>
              </a:extLst>
            </p:cNvPr>
            <p:cNvGrpSpPr/>
            <p:nvPr/>
          </p:nvGrpSpPr>
          <p:grpSpPr>
            <a:xfrm>
              <a:off x="5024117" y="4025704"/>
              <a:ext cx="2562983" cy="2245134"/>
              <a:chOff x="4007988" y="2443825"/>
              <a:chExt cx="1922237" cy="1683850"/>
            </a:xfrm>
          </p:grpSpPr>
          <p:sp>
            <p:nvSpPr>
              <p:cNvPr id="26" name="Google Shape;86;p15">
                <a:extLst>
                  <a:ext uri="{FF2B5EF4-FFF2-40B4-BE49-F238E27FC236}">
                    <a16:creationId xmlns:a16="http://schemas.microsoft.com/office/drawing/2014/main" id="{7E221F70-72BC-48ED-A0E6-4420A590E4CB}"/>
                  </a:ext>
                </a:extLst>
              </p:cNvPr>
              <p:cNvSpPr/>
              <p:nvPr/>
            </p:nvSpPr>
            <p:spPr>
              <a:xfrm>
                <a:off x="5409300" y="2993300"/>
                <a:ext cx="230125" cy="1120100"/>
              </a:xfrm>
              <a:custGeom>
                <a:avLst/>
                <a:gdLst/>
                <a:ahLst/>
                <a:cxnLst/>
                <a:rect l="l" t="t" r="r" b="b"/>
                <a:pathLst>
                  <a:path w="9205" h="44804" extrusionOk="0">
                    <a:moveTo>
                      <a:pt x="7097" y="0"/>
                    </a:moveTo>
                    <a:cubicBezTo>
                      <a:pt x="2811" y="2143"/>
                      <a:pt x="1" y="6549"/>
                      <a:pt x="1" y="11514"/>
                    </a:cubicBezTo>
                    <a:lnTo>
                      <a:pt x="1" y="44803"/>
                    </a:lnTo>
                    <a:lnTo>
                      <a:pt x="2180" y="44803"/>
                    </a:lnTo>
                    <a:lnTo>
                      <a:pt x="2180" y="11514"/>
                    </a:lnTo>
                    <a:cubicBezTo>
                      <a:pt x="2180" y="6965"/>
                      <a:pt x="5025" y="2989"/>
                      <a:pt x="9204" y="1477"/>
                    </a:cubicBezTo>
                    <a:lnTo>
                      <a:pt x="9204"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600">
                  <a:latin typeface="Calibri" panose="020F0502020204030204" pitchFamily="34" charset="0"/>
                  <a:ea typeface="Calibri" panose="020F0502020204030204" pitchFamily="34" charset="0"/>
                  <a:cs typeface="Calibri" panose="020F0502020204030204" pitchFamily="34" charset="0"/>
                </a:endParaRPr>
              </a:p>
            </p:txBody>
          </p:sp>
          <p:sp>
            <p:nvSpPr>
              <p:cNvPr id="27" name="Google Shape;87;p15">
                <a:extLst>
                  <a:ext uri="{FF2B5EF4-FFF2-40B4-BE49-F238E27FC236}">
                    <a16:creationId xmlns:a16="http://schemas.microsoft.com/office/drawing/2014/main" id="{F73DE97E-C81D-4B1C-8303-39006F728FB5}"/>
                  </a:ext>
                </a:extLst>
              </p:cNvPr>
              <p:cNvSpPr/>
              <p:nvPr/>
            </p:nvSpPr>
            <p:spPr>
              <a:xfrm>
                <a:off x="4645825" y="2443825"/>
                <a:ext cx="1240350" cy="589075"/>
              </a:xfrm>
              <a:custGeom>
                <a:avLst/>
                <a:gdLst/>
                <a:ahLst/>
                <a:cxnLst/>
                <a:rect l="l" t="t" r="r" b="b"/>
                <a:pathLst>
                  <a:path w="49614" h="23563" extrusionOk="0">
                    <a:moveTo>
                      <a:pt x="0" y="0"/>
                    </a:moveTo>
                    <a:cubicBezTo>
                      <a:pt x="4620" y="1917"/>
                      <a:pt x="7870" y="6477"/>
                      <a:pt x="7870" y="11788"/>
                    </a:cubicBezTo>
                    <a:cubicBezTo>
                      <a:pt x="7870" y="17098"/>
                      <a:pt x="4620" y="21646"/>
                      <a:pt x="0" y="23563"/>
                    </a:cubicBezTo>
                    <a:lnTo>
                      <a:pt x="37826" y="23563"/>
                    </a:lnTo>
                    <a:cubicBezTo>
                      <a:pt x="44339" y="23563"/>
                      <a:pt x="49614" y="18288"/>
                      <a:pt x="49614" y="11788"/>
                    </a:cubicBezTo>
                    <a:cubicBezTo>
                      <a:pt x="49614" y="5275"/>
                      <a:pt x="44339" y="0"/>
                      <a:pt x="37826" y="0"/>
                    </a:cubicBezTo>
                    <a:close/>
                  </a:path>
                </a:pathLst>
              </a:custGeom>
              <a:solidFill>
                <a:schemeClr val="tx2">
                  <a:lumMod val="40000"/>
                  <a:lumOff val="6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l</a:t>
                </a:r>
                <a:r>
                  <a:rPr lang="lv-LV" sz="1600" dirty="0" err="1">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īdz</a:t>
                </a:r>
                <a:endParaRPr lang="en-US"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endParaRPr>
              </a:p>
              <a:p>
                <a:pPr algn="ctr">
                  <a:spcBef>
                    <a:spcPts val="0"/>
                  </a:spcBef>
                  <a:spcAft>
                    <a:spcPts val="0"/>
                  </a:spcAft>
                </a:pPr>
                <a:r>
                  <a:rPr lang="en-US"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30.06.2025.</a:t>
                </a:r>
                <a:endParaRPr lang="lv-LV"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endParaRPr>
              </a:p>
            </p:txBody>
          </p:sp>
          <p:sp>
            <p:nvSpPr>
              <p:cNvPr id="28" name="Google Shape;88;p15">
                <a:extLst>
                  <a:ext uri="{FF2B5EF4-FFF2-40B4-BE49-F238E27FC236}">
                    <a16:creationId xmlns:a16="http://schemas.microsoft.com/office/drawing/2014/main" id="{DDE0267A-9F96-4747-A912-593C876F7A47}"/>
                  </a:ext>
                </a:extLst>
              </p:cNvPr>
              <p:cNvSpPr/>
              <p:nvPr/>
            </p:nvSpPr>
            <p:spPr>
              <a:xfrm>
                <a:off x="5668275" y="3945200"/>
                <a:ext cx="22050" cy="22050"/>
              </a:xfrm>
              <a:custGeom>
                <a:avLst/>
                <a:gdLst/>
                <a:ahLst/>
                <a:cxnLst/>
                <a:rect l="l" t="t" r="r" b="b"/>
                <a:pathLst>
                  <a:path w="882" h="882" extrusionOk="0">
                    <a:moveTo>
                      <a:pt x="441" y="0"/>
                    </a:moveTo>
                    <a:cubicBezTo>
                      <a:pt x="203" y="0"/>
                      <a:pt x="0" y="203"/>
                      <a:pt x="0" y="441"/>
                    </a:cubicBezTo>
                    <a:cubicBezTo>
                      <a:pt x="0" y="691"/>
                      <a:pt x="203" y="881"/>
                      <a:pt x="441" y="881"/>
                    </a:cubicBezTo>
                    <a:cubicBezTo>
                      <a:pt x="691" y="881"/>
                      <a:pt x="881" y="691"/>
                      <a:pt x="881" y="441"/>
                    </a:cubicBezTo>
                    <a:cubicBezTo>
                      <a:pt x="881"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600">
                  <a:latin typeface="Calibri" panose="020F0502020204030204" pitchFamily="34" charset="0"/>
                  <a:ea typeface="Calibri" panose="020F0502020204030204" pitchFamily="34" charset="0"/>
                  <a:cs typeface="Calibri" panose="020F0502020204030204" pitchFamily="34" charset="0"/>
                </a:endParaRPr>
              </a:p>
            </p:txBody>
          </p:sp>
          <p:sp>
            <p:nvSpPr>
              <p:cNvPr id="29" name="Google Shape;89;p15">
                <a:extLst>
                  <a:ext uri="{FF2B5EF4-FFF2-40B4-BE49-F238E27FC236}">
                    <a16:creationId xmlns:a16="http://schemas.microsoft.com/office/drawing/2014/main" id="{58144797-77A0-4877-A26B-1B6DE4C6806B}"/>
                  </a:ext>
                </a:extLst>
              </p:cNvPr>
              <p:cNvSpPr/>
              <p:nvPr/>
            </p:nvSpPr>
            <p:spPr>
              <a:xfrm>
                <a:off x="5712325" y="3945200"/>
                <a:ext cx="22350" cy="22050"/>
              </a:xfrm>
              <a:custGeom>
                <a:avLst/>
                <a:gdLst/>
                <a:ahLst/>
                <a:cxnLst/>
                <a:rect l="l" t="t" r="r" b="b"/>
                <a:pathLst>
                  <a:path w="894" h="882" extrusionOk="0">
                    <a:moveTo>
                      <a:pt x="441" y="0"/>
                    </a:moveTo>
                    <a:cubicBezTo>
                      <a:pt x="203" y="0"/>
                      <a:pt x="0" y="203"/>
                      <a:pt x="0" y="441"/>
                    </a:cubicBezTo>
                    <a:cubicBezTo>
                      <a:pt x="0" y="691"/>
                      <a:pt x="203" y="881"/>
                      <a:pt x="441" y="881"/>
                    </a:cubicBezTo>
                    <a:cubicBezTo>
                      <a:pt x="691" y="881"/>
                      <a:pt x="893" y="691"/>
                      <a:pt x="893" y="441"/>
                    </a:cubicBezTo>
                    <a:cubicBezTo>
                      <a:pt x="893"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600">
                  <a:latin typeface="Calibri" panose="020F0502020204030204" pitchFamily="34" charset="0"/>
                  <a:ea typeface="Calibri" panose="020F0502020204030204" pitchFamily="34" charset="0"/>
                  <a:cs typeface="Calibri" panose="020F0502020204030204" pitchFamily="34" charset="0"/>
                </a:endParaRPr>
              </a:p>
            </p:txBody>
          </p:sp>
          <p:sp>
            <p:nvSpPr>
              <p:cNvPr id="30" name="Google Shape;90;p15">
                <a:extLst>
                  <a:ext uri="{FF2B5EF4-FFF2-40B4-BE49-F238E27FC236}">
                    <a16:creationId xmlns:a16="http://schemas.microsoft.com/office/drawing/2014/main" id="{CF2ED186-B701-4DC7-A52B-D331D95CEF2B}"/>
                  </a:ext>
                </a:extLst>
              </p:cNvPr>
              <p:cNvSpPr/>
              <p:nvPr/>
            </p:nvSpPr>
            <p:spPr>
              <a:xfrm>
                <a:off x="5756675" y="3945200"/>
                <a:ext cx="22050" cy="22050"/>
              </a:xfrm>
              <a:custGeom>
                <a:avLst/>
                <a:gdLst/>
                <a:ahLst/>
                <a:cxnLst/>
                <a:rect l="l" t="t" r="r" b="b"/>
                <a:pathLst>
                  <a:path w="882" h="882" extrusionOk="0">
                    <a:moveTo>
                      <a:pt x="441" y="0"/>
                    </a:moveTo>
                    <a:cubicBezTo>
                      <a:pt x="191" y="0"/>
                      <a:pt x="0" y="203"/>
                      <a:pt x="0" y="441"/>
                    </a:cubicBezTo>
                    <a:cubicBezTo>
                      <a:pt x="0" y="691"/>
                      <a:pt x="191" y="881"/>
                      <a:pt x="441" y="881"/>
                    </a:cubicBezTo>
                    <a:cubicBezTo>
                      <a:pt x="679" y="881"/>
                      <a:pt x="881" y="691"/>
                      <a:pt x="881" y="441"/>
                    </a:cubicBezTo>
                    <a:cubicBezTo>
                      <a:pt x="881"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600">
                  <a:latin typeface="Calibri" panose="020F0502020204030204" pitchFamily="34" charset="0"/>
                  <a:ea typeface="Calibri" panose="020F0502020204030204" pitchFamily="34" charset="0"/>
                  <a:cs typeface="Calibri" panose="020F0502020204030204" pitchFamily="34" charset="0"/>
                </a:endParaRPr>
              </a:p>
            </p:txBody>
          </p:sp>
          <p:sp>
            <p:nvSpPr>
              <p:cNvPr id="31" name="Google Shape;91;p15">
                <a:extLst>
                  <a:ext uri="{FF2B5EF4-FFF2-40B4-BE49-F238E27FC236}">
                    <a16:creationId xmlns:a16="http://schemas.microsoft.com/office/drawing/2014/main" id="{E5DC9F33-18D9-474E-83A9-795C26F8D4BE}"/>
                  </a:ext>
                </a:extLst>
              </p:cNvPr>
              <p:cNvSpPr/>
              <p:nvPr/>
            </p:nvSpPr>
            <p:spPr>
              <a:xfrm>
                <a:off x="5800725" y="3945200"/>
                <a:ext cx="22050" cy="22050"/>
              </a:xfrm>
              <a:custGeom>
                <a:avLst/>
                <a:gdLst/>
                <a:ahLst/>
                <a:cxnLst/>
                <a:rect l="l" t="t" r="r" b="b"/>
                <a:pathLst>
                  <a:path w="882" h="882" extrusionOk="0">
                    <a:moveTo>
                      <a:pt x="441" y="0"/>
                    </a:moveTo>
                    <a:cubicBezTo>
                      <a:pt x="191" y="0"/>
                      <a:pt x="1" y="203"/>
                      <a:pt x="1" y="441"/>
                    </a:cubicBezTo>
                    <a:cubicBezTo>
                      <a:pt x="1" y="691"/>
                      <a:pt x="191" y="881"/>
                      <a:pt x="441" y="881"/>
                    </a:cubicBezTo>
                    <a:cubicBezTo>
                      <a:pt x="679" y="881"/>
                      <a:pt x="882" y="691"/>
                      <a:pt x="882" y="441"/>
                    </a:cubicBezTo>
                    <a:cubicBezTo>
                      <a:pt x="882"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600">
                  <a:latin typeface="Calibri" panose="020F0502020204030204" pitchFamily="34" charset="0"/>
                  <a:ea typeface="Calibri" panose="020F0502020204030204" pitchFamily="34" charset="0"/>
                  <a:cs typeface="Calibri" panose="020F0502020204030204" pitchFamily="34" charset="0"/>
                </a:endParaRPr>
              </a:p>
            </p:txBody>
          </p:sp>
          <p:sp>
            <p:nvSpPr>
              <p:cNvPr id="32" name="Google Shape;92;p15">
                <a:extLst>
                  <a:ext uri="{FF2B5EF4-FFF2-40B4-BE49-F238E27FC236}">
                    <a16:creationId xmlns:a16="http://schemas.microsoft.com/office/drawing/2014/main" id="{60DC1028-DF8D-4F42-B0B0-E6D1BD921B58}"/>
                  </a:ext>
                </a:extLst>
              </p:cNvPr>
              <p:cNvSpPr/>
              <p:nvPr/>
            </p:nvSpPr>
            <p:spPr>
              <a:xfrm>
                <a:off x="5614100" y="3803225"/>
                <a:ext cx="316125" cy="324450"/>
              </a:xfrm>
              <a:custGeom>
                <a:avLst/>
                <a:gdLst/>
                <a:ahLst/>
                <a:cxnLst/>
                <a:rect l="l" t="t" r="r" b="b"/>
                <a:pathLst>
                  <a:path w="12645" h="12978" extrusionOk="0">
                    <a:moveTo>
                      <a:pt x="11406" y="583"/>
                    </a:moveTo>
                    <a:cubicBezTo>
                      <a:pt x="11799" y="583"/>
                      <a:pt x="12192" y="881"/>
                      <a:pt x="12192" y="1286"/>
                    </a:cubicBezTo>
                    <a:lnTo>
                      <a:pt x="12192" y="5441"/>
                    </a:lnTo>
                    <a:lnTo>
                      <a:pt x="12204" y="5441"/>
                    </a:lnTo>
                    <a:cubicBezTo>
                      <a:pt x="12204" y="5763"/>
                      <a:pt x="12026" y="5882"/>
                      <a:pt x="12026" y="5882"/>
                    </a:cubicBezTo>
                    <a:lnTo>
                      <a:pt x="11966" y="5917"/>
                    </a:lnTo>
                    <a:cubicBezTo>
                      <a:pt x="11871" y="6025"/>
                      <a:pt x="11776" y="6132"/>
                      <a:pt x="11728" y="6156"/>
                    </a:cubicBezTo>
                    <a:lnTo>
                      <a:pt x="10418" y="7180"/>
                    </a:lnTo>
                    <a:lnTo>
                      <a:pt x="10418" y="3977"/>
                    </a:lnTo>
                    <a:cubicBezTo>
                      <a:pt x="10418" y="3274"/>
                      <a:pt x="9787" y="2667"/>
                      <a:pt x="9085" y="2667"/>
                    </a:cubicBezTo>
                    <a:lnTo>
                      <a:pt x="2822" y="2667"/>
                    </a:lnTo>
                    <a:lnTo>
                      <a:pt x="2822" y="1286"/>
                    </a:lnTo>
                    <a:cubicBezTo>
                      <a:pt x="2822" y="881"/>
                      <a:pt x="3120" y="583"/>
                      <a:pt x="3525" y="583"/>
                    </a:cubicBezTo>
                    <a:close/>
                    <a:moveTo>
                      <a:pt x="9085" y="3274"/>
                    </a:moveTo>
                    <a:cubicBezTo>
                      <a:pt x="9466" y="3274"/>
                      <a:pt x="9823" y="3596"/>
                      <a:pt x="9823" y="3977"/>
                    </a:cubicBezTo>
                    <a:lnTo>
                      <a:pt x="9823" y="8144"/>
                    </a:lnTo>
                    <a:cubicBezTo>
                      <a:pt x="9823" y="8442"/>
                      <a:pt x="9668" y="8561"/>
                      <a:pt x="9668" y="8561"/>
                    </a:cubicBezTo>
                    <a:lnTo>
                      <a:pt x="9621" y="8608"/>
                    </a:lnTo>
                    <a:cubicBezTo>
                      <a:pt x="9525" y="8704"/>
                      <a:pt x="9371" y="8823"/>
                      <a:pt x="9335" y="8846"/>
                    </a:cubicBezTo>
                    <a:lnTo>
                      <a:pt x="5358" y="11835"/>
                    </a:lnTo>
                    <a:lnTo>
                      <a:pt x="5358" y="8775"/>
                    </a:lnTo>
                    <a:lnTo>
                      <a:pt x="1203" y="8775"/>
                    </a:lnTo>
                    <a:cubicBezTo>
                      <a:pt x="810" y="8775"/>
                      <a:pt x="441" y="8525"/>
                      <a:pt x="441" y="8144"/>
                    </a:cubicBezTo>
                    <a:lnTo>
                      <a:pt x="441" y="3977"/>
                    </a:lnTo>
                    <a:cubicBezTo>
                      <a:pt x="441" y="3596"/>
                      <a:pt x="810" y="3274"/>
                      <a:pt x="1203" y="3274"/>
                    </a:cubicBezTo>
                    <a:close/>
                    <a:moveTo>
                      <a:pt x="3525" y="0"/>
                    </a:moveTo>
                    <a:cubicBezTo>
                      <a:pt x="2834" y="0"/>
                      <a:pt x="2227" y="595"/>
                      <a:pt x="2227" y="1286"/>
                    </a:cubicBezTo>
                    <a:lnTo>
                      <a:pt x="2227" y="2679"/>
                    </a:lnTo>
                    <a:lnTo>
                      <a:pt x="1203" y="2679"/>
                    </a:lnTo>
                    <a:cubicBezTo>
                      <a:pt x="500" y="2679"/>
                      <a:pt x="0" y="3274"/>
                      <a:pt x="0" y="3977"/>
                    </a:cubicBezTo>
                    <a:lnTo>
                      <a:pt x="0" y="8144"/>
                    </a:lnTo>
                    <a:cubicBezTo>
                      <a:pt x="0" y="8846"/>
                      <a:pt x="500" y="9370"/>
                      <a:pt x="1203" y="9370"/>
                    </a:cubicBezTo>
                    <a:lnTo>
                      <a:pt x="4906" y="9370"/>
                    </a:lnTo>
                    <a:lnTo>
                      <a:pt x="4906" y="12978"/>
                    </a:lnTo>
                    <a:lnTo>
                      <a:pt x="9680" y="9323"/>
                    </a:lnTo>
                    <a:cubicBezTo>
                      <a:pt x="9799" y="9251"/>
                      <a:pt x="9978" y="9085"/>
                      <a:pt x="10061" y="9001"/>
                    </a:cubicBezTo>
                    <a:cubicBezTo>
                      <a:pt x="10144" y="8918"/>
                      <a:pt x="10406" y="8656"/>
                      <a:pt x="10406" y="8144"/>
                    </a:cubicBezTo>
                    <a:lnTo>
                      <a:pt x="10406" y="7834"/>
                    </a:lnTo>
                    <a:lnTo>
                      <a:pt x="11990" y="6608"/>
                    </a:lnTo>
                    <a:cubicBezTo>
                      <a:pt x="12109" y="6537"/>
                      <a:pt x="12252" y="6370"/>
                      <a:pt x="12335" y="6287"/>
                    </a:cubicBezTo>
                    <a:cubicBezTo>
                      <a:pt x="12419" y="6203"/>
                      <a:pt x="12645" y="5953"/>
                      <a:pt x="12645" y="5441"/>
                    </a:cubicBezTo>
                    <a:lnTo>
                      <a:pt x="12645" y="1286"/>
                    </a:lnTo>
                    <a:cubicBezTo>
                      <a:pt x="12645" y="595"/>
                      <a:pt x="12097" y="0"/>
                      <a:pt x="11406"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600">
                  <a:latin typeface="Calibri" panose="020F0502020204030204" pitchFamily="34" charset="0"/>
                  <a:ea typeface="Calibri" panose="020F0502020204030204" pitchFamily="34" charset="0"/>
                  <a:cs typeface="Calibri" panose="020F0502020204030204" pitchFamily="34" charset="0"/>
                </a:endParaRPr>
              </a:p>
            </p:txBody>
          </p:sp>
          <p:sp>
            <p:nvSpPr>
              <p:cNvPr id="34" name="Google Shape;94;p15">
                <a:extLst>
                  <a:ext uri="{FF2B5EF4-FFF2-40B4-BE49-F238E27FC236}">
                    <a16:creationId xmlns:a16="http://schemas.microsoft.com/office/drawing/2014/main" id="{DFC61678-E732-48E9-A614-55FC9B8D4736}"/>
                  </a:ext>
                </a:extLst>
              </p:cNvPr>
              <p:cNvSpPr txBox="1"/>
              <p:nvPr/>
            </p:nvSpPr>
            <p:spPr>
              <a:xfrm>
                <a:off x="4007988" y="3343088"/>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600">
                    <a:solidFill>
                      <a:srgbClr val="434343"/>
                    </a:solidFill>
                    <a:latin typeface="Calibri" panose="020F0502020204030204" pitchFamily="34" charset="0"/>
                    <a:ea typeface="Calibri" panose="020F0502020204030204" pitchFamily="34" charset="0"/>
                    <a:cs typeface="Calibri" panose="020F0502020204030204" pitchFamily="34" charset="0"/>
                    <a:sym typeface="Fira Sans Extra Condensed Medium"/>
                  </a:rPr>
                  <a:t>Nosacījumu izpilde</a:t>
                </a:r>
              </a:p>
            </p:txBody>
          </p:sp>
        </p:grpSp>
        <p:grpSp>
          <p:nvGrpSpPr>
            <p:cNvPr id="35" name="Google Shape;71;p15">
              <a:extLst>
                <a:ext uri="{FF2B5EF4-FFF2-40B4-BE49-F238E27FC236}">
                  <a16:creationId xmlns:a16="http://schemas.microsoft.com/office/drawing/2014/main" id="{81E78F8B-2487-44EF-B163-031AD6D3ABEF}"/>
                </a:ext>
              </a:extLst>
            </p:cNvPr>
            <p:cNvGrpSpPr/>
            <p:nvPr/>
          </p:nvGrpSpPr>
          <p:grpSpPr>
            <a:xfrm>
              <a:off x="6652750" y="2606525"/>
              <a:ext cx="2403385" cy="2212868"/>
              <a:chOff x="5334986" y="1373249"/>
              <a:chExt cx="1802539" cy="1659651"/>
            </a:xfrm>
          </p:grpSpPr>
          <p:sp>
            <p:nvSpPr>
              <p:cNvPr id="36" name="Google Shape;72;p15">
                <a:extLst>
                  <a:ext uri="{FF2B5EF4-FFF2-40B4-BE49-F238E27FC236}">
                    <a16:creationId xmlns:a16="http://schemas.microsoft.com/office/drawing/2014/main" id="{88442F57-704A-4C8F-A793-35C35F03C556}"/>
                  </a:ext>
                </a:extLst>
              </p:cNvPr>
              <p:cNvSpPr/>
              <p:nvPr/>
            </p:nvSpPr>
            <p:spPr>
              <a:xfrm>
                <a:off x="6657075" y="1382375"/>
                <a:ext cx="230425" cy="1119800"/>
              </a:xfrm>
              <a:custGeom>
                <a:avLst/>
                <a:gdLst/>
                <a:ahLst/>
                <a:cxnLst/>
                <a:rect l="l" t="t" r="r" b="b"/>
                <a:pathLst>
                  <a:path w="9217" h="44792" extrusionOk="0">
                    <a:moveTo>
                      <a:pt x="1" y="1"/>
                    </a:moveTo>
                    <a:lnTo>
                      <a:pt x="1" y="33291"/>
                    </a:lnTo>
                    <a:cubicBezTo>
                      <a:pt x="1" y="38244"/>
                      <a:pt x="2823" y="42649"/>
                      <a:pt x="7097" y="44792"/>
                    </a:cubicBezTo>
                    <a:lnTo>
                      <a:pt x="9216" y="44792"/>
                    </a:lnTo>
                    <a:lnTo>
                      <a:pt x="9216" y="43328"/>
                    </a:lnTo>
                    <a:cubicBezTo>
                      <a:pt x="5025" y="41804"/>
                      <a:pt x="2192" y="37827"/>
                      <a:pt x="2192" y="33291"/>
                    </a:cubicBezTo>
                    <a:lnTo>
                      <a:pt x="2192" y="1"/>
                    </a:lnTo>
                    <a:close/>
                  </a:path>
                </a:pathLst>
              </a:custGeom>
              <a:solidFill>
                <a:schemeClr val="accent1">
                  <a:lumMod val="75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600">
                  <a:latin typeface="Calibri" panose="020F0502020204030204" pitchFamily="34" charset="0"/>
                  <a:ea typeface="Calibri" panose="020F0502020204030204" pitchFamily="34" charset="0"/>
                  <a:cs typeface="Calibri" panose="020F0502020204030204" pitchFamily="34" charset="0"/>
                </a:endParaRPr>
              </a:p>
            </p:txBody>
          </p:sp>
          <p:sp>
            <p:nvSpPr>
              <p:cNvPr id="37" name="Google Shape;73;p15">
                <a:extLst>
                  <a:ext uri="{FF2B5EF4-FFF2-40B4-BE49-F238E27FC236}">
                    <a16:creationId xmlns:a16="http://schemas.microsoft.com/office/drawing/2014/main" id="{0D561D5F-5876-49AB-9897-942FE7192F6E}"/>
                  </a:ext>
                </a:extLst>
              </p:cNvPr>
              <p:cNvSpPr/>
              <p:nvPr/>
            </p:nvSpPr>
            <p:spPr>
              <a:xfrm>
                <a:off x="5831075" y="2443825"/>
                <a:ext cx="1240375" cy="589075"/>
              </a:xfrm>
              <a:custGeom>
                <a:avLst/>
                <a:gdLst/>
                <a:ahLst/>
                <a:cxnLst/>
                <a:rect l="l" t="t" r="r" b="b"/>
                <a:pathLst>
                  <a:path w="49615" h="23563" extrusionOk="0">
                    <a:moveTo>
                      <a:pt x="1" y="0"/>
                    </a:moveTo>
                    <a:cubicBezTo>
                      <a:pt x="4621" y="1917"/>
                      <a:pt x="7871" y="6477"/>
                      <a:pt x="7871" y="11788"/>
                    </a:cubicBezTo>
                    <a:cubicBezTo>
                      <a:pt x="7871" y="17098"/>
                      <a:pt x="4621" y="21646"/>
                      <a:pt x="1" y="23563"/>
                    </a:cubicBezTo>
                    <a:lnTo>
                      <a:pt x="37827" y="23563"/>
                    </a:lnTo>
                    <a:cubicBezTo>
                      <a:pt x="44340" y="23563"/>
                      <a:pt x="49614" y="18288"/>
                      <a:pt x="49614" y="11788"/>
                    </a:cubicBezTo>
                    <a:cubicBezTo>
                      <a:pt x="49614" y="5275"/>
                      <a:pt x="44340" y="0"/>
                      <a:pt x="37827" y="0"/>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l</a:t>
                </a:r>
                <a:r>
                  <a:rPr lang="lv-LV" sz="1600" dirty="0" err="1">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īdz</a:t>
                </a:r>
                <a:r>
                  <a:rPr lang="lv-LV"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 </a:t>
                </a:r>
                <a:endParaRPr lang="en-US"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endParaRPr>
              </a:p>
              <a:p>
                <a:pPr algn="ctr">
                  <a:spcBef>
                    <a:spcPts val="0"/>
                  </a:spcBef>
                  <a:spcAft>
                    <a:spcPts val="0"/>
                  </a:spcAft>
                </a:pPr>
                <a:r>
                  <a:rPr lang="en-US"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30.07.2025</a:t>
                </a:r>
                <a:r>
                  <a:rPr lang="lv-LV"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a:t>
                </a:r>
              </a:p>
            </p:txBody>
          </p:sp>
          <p:sp>
            <p:nvSpPr>
              <p:cNvPr id="38" name="Google Shape;74;p15">
                <a:extLst>
                  <a:ext uri="{FF2B5EF4-FFF2-40B4-BE49-F238E27FC236}">
                    <a16:creationId xmlns:a16="http://schemas.microsoft.com/office/drawing/2014/main" id="{50EA2760-D2E5-4C01-9873-A49AEB23605E}"/>
                  </a:ext>
                </a:extLst>
              </p:cNvPr>
              <p:cNvSpPr/>
              <p:nvPr/>
            </p:nvSpPr>
            <p:spPr>
              <a:xfrm>
                <a:off x="6915750" y="1412900"/>
                <a:ext cx="145875" cy="82925"/>
              </a:xfrm>
              <a:custGeom>
                <a:avLst/>
                <a:gdLst/>
                <a:ahLst/>
                <a:cxnLst/>
                <a:rect l="l" t="t" r="r" b="b"/>
                <a:pathLst>
                  <a:path w="5835" h="3317" extrusionOk="0">
                    <a:moveTo>
                      <a:pt x="2971" y="0"/>
                    </a:moveTo>
                    <a:cubicBezTo>
                      <a:pt x="2233" y="0"/>
                      <a:pt x="1495" y="280"/>
                      <a:pt x="929" y="840"/>
                    </a:cubicBezTo>
                    <a:cubicBezTo>
                      <a:pt x="262" y="1518"/>
                      <a:pt x="0" y="2447"/>
                      <a:pt x="131" y="3316"/>
                    </a:cubicBezTo>
                    <a:lnTo>
                      <a:pt x="739" y="3256"/>
                    </a:lnTo>
                    <a:cubicBezTo>
                      <a:pt x="619" y="2554"/>
                      <a:pt x="822" y="1816"/>
                      <a:pt x="1370" y="1280"/>
                    </a:cubicBezTo>
                    <a:cubicBezTo>
                      <a:pt x="1810" y="834"/>
                      <a:pt x="2391" y="610"/>
                      <a:pt x="2971" y="610"/>
                    </a:cubicBezTo>
                    <a:cubicBezTo>
                      <a:pt x="3551" y="610"/>
                      <a:pt x="4132" y="834"/>
                      <a:pt x="4572" y="1280"/>
                    </a:cubicBezTo>
                    <a:cubicBezTo>
                      <a:pt x="5001" y="1709"/>
                      <a:pt x="5215" y="2256"/>
                      <a:pt x="5239" y="2828"/>
                    </a:cubicBezTo>
                    <a:lnTo>
                      <a:pt x="5834" y="2768"/>
                    </a:lnTo>
                    <a:cubicBezTo>
                      <a:pt x="5811" y="2066"/>
                      <a:pt x="5537" y="1375"/>
                      <a:pt x="5013" y="840"/>
                    </a:cubicBezTo>
                    <a:cubicBezTo>
                      <a:pt x="4447" y="280"/>
                      <a:pt x="3709" y="0"/>
                      <a:pt x="297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600">
                  <a:latin typeface="Calibri" panose="020F0502020204030204" pitchFamily="34" charset="0"/>
                  <a:ea typeface="Calibri" panose="020F0502020204030204" pitchFamily="34" charset="0"/>
                  <a:cs typeface="Calibri" panose="020F0502020204030204" pitchFamily="34" charset="0"/>
                </a:endParaRPr>
              </a:p>
            </p:txBody>
          </p:sp>
          <p:sp>
            <p:nvSpPr>
              <p:cNvPr id="39" name="Google Shape;75;p15">
                <a:extLst>
                  <a:ext uri="{FF2B5EF4-FFF2-40B4-BE49-F238E27FC236}">
                    <a16:creationId xmlns:a16="http://schemas.microsoft.com/office/drawing/2014/main" id="{67446677-CF81-4B98-91C1-37E12F30B2B7}"/>
                  </a:ext>
                </a:extLst>
              </p:cNvPr>
              <p:cNvSpPr/>
              <p:nvPr/>
            </p:nvSpPr>
            <p:spPr>
              <a:xfrm>
                <a:off x="6877350" y="1382225"/>
                <a:ext cx="260175" cy="250200"/>
              </a:xfrm>
              <a:custGeom>
                <a:avLst/>
                <a:gdLst/>
                <a:ahLst/>
                <a:cxnLst/>
                <a:rect l="l" t="t" r="r" b="b"/>
                <a:pathLst>
                  <a:path w="10407" h="10008" extrusionOk="0">
                    <a:moveTo>
                      <a:pt x="4507" y="611"/>
                    </a:moveTo>
                    <a:cubicBezTo>
                      <a:pt x="5403" y="611"/>
                      <a:pt x="6299" y="953"/>
                      <a:pt x="6977" y="1638"/>
                    </a:cubicBezTo>
                    <a:cubicBezTo>
                      <a:pt x="8335" y="2995"/>
                      <a:pt x="8335" y="5222"/>
                      <a:pt x="6977" y="6579"/>
                    </a:cubicBezTo>
                    <a:cubicBezTo>
                      <a:pt x="6299" y="7258"/>
                      <a:pt x="5403" y="7597"/>
                      <a:pt x="4507" y="7597"/>
                    </a:cubicBezTo>
                    <a:cubicBezTo>
                      <a:pt x="3611" y="7597"/>
                      <a:pt x="2715" y="7258"/>
                      <a:pt x="2036" y="6579"/>
                    </a:cubicBezTo>
                    <a:cubicBezTo>
                      <a:pt x="667" y="5222"/>
                      <a:pt x="667" y="2995"/>
                      <a:pt x="2036" y="1638"/>
                    </a:cubicBezTo>
                    <a:cubicBezTo>
                      <a:pt x="2715" y="953"/>
                      <a:pt x="3611" y="611"/>
                      <a:pt x="4507" y="611"/>
                    </a:cubicBezTo>
                    <a:close/>
                    <a:moveTo>
                      <a:pt x="8299" y="7365"/>
                    </a:moveTo>
                    <a:lnTo>
                      <a:pt x="9537" y="8603"/>
                    </a:lnTo>
                    <a:lnTo>
                      <a:pt x="9002" y="9139"/>
                    </a:lnTo>
                    <a:lnTo>
                      <a:pt x="7763" y="7901"/>
                    </a:lnTo>
                    <a:lnTo>
                      <a:pt x="8299" y="7365"/>
                    </a:lnTo>
                    <a:close/>
                    <a:moveTo>
                      <a:pt x="4507" y="1"/>
                    </a:moveTo>
                    <a:cubicBezTo>
                      <a:pt x="3456" y="1"/>
                      <a:pt x="2405" y="400"/>
                      <a:pt x="1608" y="1197"/>
                    </a:cubicBezTo>
                    <a:cubicBezTo>
                      <a:pt x="0" y="2805"/>
                      <a:pt x="0" y="5412"/>
                      <a:pt x="1608" y="7008"/>
                    </a:cubicBezTo>
                    <a:cubicBezTo>
                      <a:pt x="2404" y="7811"/>
                      <a:pt x="3452" y="8210"/>
                      <a:pt x="4502" y="8210"/>
                    </a:cubicBezTo>
                    <a:cubicBezTo>
                      <a:pt x="5445" y="8210"/>
                      <a:pt x="6390" y="7888"/>
                      <a:pt x="7156" y="7246"/>
                    </a:cubicBezTo>
                    <a:lnTo>
                      <a:pt x="7358" y="7448"/>
                    </a:lnTo>
                    <a:lnTo>
                      <a:pt x="6894" y="7901"/>
                    </a:lnTo>
                    <a:lnTo>
                      <a:pt x="9002" y="10008"/>
                    </a:lnTo>
                    <a:lnTo>
                      <a:pt x="10406" y="8603"/>
                    </a:lnTo>
                    <a:lnTo>
                      <a:pt x="8299" y="6496"/>
                    </a:lnTo>
                    <a:lnTo>
                      <a:pt x="7835" y="6960"/>
                    </a:lnTo>
                    <a:lnTo>
                      <a:pt x="7644" y="6758"/>
                    </a:lnTo>
                    <a:cubicBezTo>
                      <a:pt x="9002" y="5150"/>
                      <a:pt x="8930" y="2721"/>
                      <a:pt x="7406" y="1197"/>
                    </a:cubicBezTo>
                    <a:cubicBezTo>
                      <a:pt x="6608" y="400"/>
                      <a:pt x="5558" y="1"/>
                      <a:pt x="4507" y="1"/>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600">
                  <a:latin typeface="Calibri" panose="020F0502020204030204" pitchFamily="34" charset="0"/>
                  <a:ea typeface="Calibri" panose="020F0502020204030204" pitchFamily="34" charset="0"/>
                  <a:cs typeface="Calibri" panose="020F0502020204030204" pitchFamily="34" charset="0"/>
                </a:endParaRPr>
              </a:p>
            </p:txBody>
          </p:sp>
          <p:sp>
            <p:nvSpPr>
              <p:cNvPr id="41" name="Google Shape;77;p15">
                <a:extLst>
                  <a:ext uri="{FF2B5EF4-FFF2-40B4-BE49-F238E27FC236}">
                    <a16:creationId xmlns:a16="http://schemas.microsoft.com/office/drawing/2014/main" id="{67E57F91-B764-4260-9A7C-067E7AEA6945}"/>
                  </a:ext>
                </a:extLst>
              </p:cNvPr>
              <p:cNvSpPr txBox="1"/>
              <p:nvPr/>
            </p:nvSpPr>
            <p:spPr>
              <a:xfrm>
                <a:off x="5334986" y="1373249"/>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600">
                    <a:solidFill>
                      <a:srgbClr val="434343"/>
                    </a:solidFill>
                    <a:latin typeface="Calibri" panose="020F0502020204030204" pitchFamily="34" charset="0"/>
                    <a:ea typeface="Calibri" panose="020F0502020204030204" pitchFamily="34" charset="0"/>
                    <a:cs typeface="Calibri" panose="020F0502020204030204" pitchFamily="34" charset="0"/>
                    <a:sym typeface="Fira Sans Extra Condensed Medium"/>
                  </a:rPr>
                  <a:t>Precizējumu vērtēšana</a:t>
                </a:r>
              </a:p>
            </p:txBody>
          </p:sp>
        </p:grpSp>
        <p:grpSp>
          <p:nvGrpSpPr>
            <p:cNvPr id="42" name="Google Shape;95;p15">
              <a:extLst>
                <a:ext uri="{FF2B5EF4-FFF2-40B4-BE49-F238E27FC236}">
                  <a16:creationId xmlns:a16="http://schemas.microsoft.com/office/drawing/2014/main" id="{DBBAC2EC-7508-4C7F-927B-29E798B61517}"/>
                </a:ext>
              </a:extLst>
            </p:cNvPr>
            <p:cNvGrpSpPr/>
            <p:nvPr/>
          </p:nvGrpSpPr>
          <p:grpSpPr>
            <a:xfrm>
              <a:off x="7870399" y="4025705"/>
              <a:ext cx="2524400" cy="2226101"/>
              <a:chOff x="6363400" y="2443825"/>
              <a:chExt cx="1893300" cy="1669575"/>
            </a:xfrm>
          </p:grpSpPr>
          <p:sp>
            <p:nvSpPr>
              <p:cNvPr id="43" name="Google Shape;96;p15">
                <a:extLst>
                  <a:ext uri="{FF2B5EF4-FFF2-40B4-BE49-F238E27FC236}">
                    <a16:creationId xmlns:a16="http://schemas.microsoft.com/office/drawing/2014/main" id="{45531309-A105-4019-AF83-022A666BEE71}"/>
                  </a:ext>
                </a:extLst>
              </p:cNvPr>
              <p:cNvSpPr/>
              <p:nvPr/>
            </p:nvSpPr>
            <p:spPr>
              <a:xfrm>
                <a:off x="7779850" y="2993300"/>
                <a:ext cx="230100" cy="1120100"/>
              </a:xfrm>
              <a:custGeom>
                <a:avLst/>
                <a:gdLst/>
                <a:ahLst/>
                <a:cxnLst/>
                <a:rect l="l" t="t" r="r" b="b"/>
                <a:pathLst>
                  <a:path w="9204" h="44804" extrusionOk="0">
                    <a:moveTo>
                      <a:pt x="7096"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92D050"/>
              </a:solidFill>
              <a:ln>
                <a:noFill/>
              </a:ln>
            </p:spPr>
            <p:txBody>
              <a:bodyPr spcFirstLastPara="1" wrap="square" lIns="121900" tIns="121900" rIns="121900" bIns="121900" anchor="ctr" anchorCtr="0">
                <a:noAutofit/>
              </a:bodyPr>
              <a:lstStyle/>
              <a:p>
                <a:pPr>
                  <a:spcBef>
                    <a:spcPts val="0"/>
                  </a:spcBef>
                  <a:spcAft>
                    <a:spcPts val="0"/>
                  </a:spcAft>
                </a:pPr>
                <a:endParaRPr lang="lv-LV" sz="1600">
                  <a:latin typeface="Calibri" panose="020F0502020204030204" pitchFamily="34" charset="0"/>
                  <a:ea typeface="Calibri" panose="020F0502020204030204" pitchFamily="34" charset="0"/>
                  <a:cs typeface="Calibri" panose="020F0502020204030204" pitchFamily="34" charset="0"/>
                </a:endParaRPr>
              </a:p>
            </p:txBody>
          </p:sp>
          <p:sp>
            <p:nvSpPr>
              <p:cNvPr id="44" name="Google Shape;97;p15">
                <a:extLst>
                  <a:ext uri="{FF2B5EF4-FFF2-40B4-BE49-F238E27FC236}">
                    <a16:creationId xmlns:a16="http://schemas.microsoft.com/office/drawing/2014/main" id="{5594A65B-458A-4138-8A4D-99225A6BDB87}"/>
                  </a:ext>
                </a:extLst>
              </p:cNvPr>
              <p:cNvSpPr/>
              <p:nvPr/>
            </p:nvSpPr>
            <p:spPr>
              <a:xfrm>
                <a:off x="7016350" y="2443825"/>
                <a:ext cx="1240350" cy="589075"/>
              </a:xfrm>
              <a:custGeom>
                <a:avLst/>
                <a:gdLst/>
                <a:ahLst/>
                <a:cxnLst/>
                <a:rect l="l" t="t" r="r" b="b"/>
                <a:pathLst>
                  <a:path w="49614" h="23563" extrusionOk="0">
                    <a:moveTo>
                      <a:pt x="1" y="0"/>
                    </a:moveTo>
                    <a:cubicBezTo>
                      <a:pt x="4620" y="1917"/>
                      <a:pt x="7871" y="6477"/>
                      <a:pt x="7871" y="11788"/>
                    </a:cubicBezTo>
                    <a:cubicBezTo>
                      <a:pt x="7871" y="17098"/>
                      <a:pt x="4620" y="21646"/>
                      <a:pt x="1" y="23563"/>
                    </a:cubicBezTo>
                    <a:lnTo>
                      <a:pt x="37827" y="23563"/>
                    </a:lnTo>
                    <a:cubicBezTo>
                      <a:pt x="44340" y="23563"/>
                      <a:pt x="49614" y="18288"/>
                      <a:pt x="49614" y="11788"/>
                    </a:cubicBezTo>
                    <a:cubicBezTo>
                      <a:pt x="49614" y="5275"/>
                      <a:pt x="44340" y="0"/>
                      <a:pt x="37827" y="0"/>
                    </a:cubicBezTo>
                    <a:close/>
                  </a:path>
                </a:pathLst>
              </a:custGeom>
              <a:solidFill>
                <a:schemeClr val="accent3"/>
              </a:solidFill>
              <a:ln>
                <a:noFill/>
              </a:ln>
            </p:spPr>
            <p:txBody>
              <a:bodyPr spcFirstLastPara="1" wrap="square" lIns="121900" tIns="121900" rIns="121900" bIns="121900" anchor="ctr" anchorCtr="0">
                <a:noAutofit/>
              </a:bodyPr>
              <a:lstStyle/>
              <a:p>
                <a:pPr algn="ctr">
                  <a:spcBef>
                    <a:spcPts val="0"/>
                  </a:spcBef>
                  <a:spcAft>
                    <a:spcPts val="0"/>
                  </a:spcAft>
                </a:pPr>
                <a:r>
                  <a:rPr lang="en-US"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n</a:t>
                </a:r>
                <a:r>
                  <a:rPr lang="lv-LV"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o</a:t>
                </a:r>
                <a:endParaRPr lang="en-US"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endParaRPr>
              </a:p>
              <a:p>
                <a:pPr algn="ctr">
                  <a:spcBef>
                    <a:spcPts val="0"/>
                  </a:spcBef>
                  <a:spcAft>
                    <a:spcPts val="0"/>
                  </a:spcAft>
                </a:pPr>
                <a:r>
                  <a:rPr lang="lv-LV"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 </a:t>
                </a:r>
                <a:r>
                  <a:rPr lang="en-US"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01.08.2025</a:t>
                </a:r>
                <a:r>
                  <a:rPr lang="lv-LV"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a:t>
                </a:r>
              </a:p>
            </p:txBody>
          </p:sp>
          <p:sp>
            <p:nvSpPr>
              <p:cNvPr id="48" name="Google Shape;101;p15">
                <a:extLst>
                  <a:ext uri="{FF2B5EF4-FFF2-40B4-BE49-F238E27FC236}">
                    <a16:creationId xmlns:a16="http://schemas.microsoft.com/office/drawing/2014/main" id="{C2D06777-7487-4E9C-93A1-F3C8DFE85F1C}"/>
                  </a:ext>
                </a:extLst>
              </p:cNvPr>
              <p:cNvSpPr txBox="1"/>
              <p:nvPr/>
            </p:nvSpPr>
            <p:spPr>
              <a:xfrm>
                <a:off x="6363400" y="3277794"/>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600">
                    <a:solidFill>
                      <a:srgbClr val="434343"/>
                    </a:solidFill>
                    <a:latin typeface="Calibri" panose="020F0502020204030204" pitchFamily="34" charset="0"/>
                    <a:ea typeface="Calibri" panose="020F0502020204030204" pitchFamily="34" charset="0"/>
                    <a:cs typeface="Calibri" panose="020F0502020204030204" pitchFamily="34" charset="0"/>
                    <a:sym typeface="Fira Sans Extra Condensed Medium"/>
                  </a:rPr>
                  <a:t>Līguma vai vienošanās slēgšana </a:t>
                </a:r>
              </a:p>
            </p:txBody>
          </p:sp>
        </p:grpSp>
      </p:grpSp>
      <p:pic>
        <p:nvPicPr>
          <p:cNvPr id="49" name="Picture 48">
            <a:extLst>
              <a:ext uri="{FF2B5EF4-FFF2-40B4-BE49-F238E27FC236}">
                <a16:creationId xmlns:a16="http://schemas.microsoft.com/office/drawing/2014/main" id="{E018DBAB-18CB-469B-92B7-5DF66B87919E}"/>
              </a:ext>
            </a:extLst>
          </p:cNvPr>
          <p:cNvPicPr>
            <a:picLocks noChangeAspect="1"/>
          </p:cNvPicPr>
          <p:nvPr/>
        </p:nvPicPr>
        <p:blipFill>
          <a:blip r:embed="rId3"/>
          <a:stretch>
            <a:fillRect/>
          </a:stretch>
        </p:blipFill>
        <p:spPr>
          <a:xfrm>
            <a:off x="10148395" y="5272296"/>
            <a:ext cx="375613" cy="499395"/>
          </a:xfrm>
          <a:prstGeom prst="rect">
            <a:avLst/>
          </a:prstGeom>
        </p:spPr>
      </p:pic>
      <p:pic>
        <p:nvPicPr>
          <p:cNvPr id="50" name="Picture 49">
            <a:extLst>
              <a:ext uri="{FF2B5EF4-FFF2-40B4-BE49-F238E27FC236}">
                <a16:creationId xmlns:a16="http://schemas.microsoft.com/office/drawing/2014/main" id="{23A40438-C122-42D9-B871-DD2A2BF1B413}"/>
              </a:ext>
            </a:extLst>
          </p:cNvPr>
          <p:cNvPicPr>
            <a:picLocks noChangeAspect="1"/>
          </p:cNvPicPr>
          <p:nvPr/>
        </p:nvPicPr>
        <p:blipFill>
          <a:blip r:embed="rId4"/>
          <a:stretch>
            <a:fillRect/>
          </a:stretch>
        </p:blipFill>
        <p:spPr>
          <a:xfrm>
            <a:off x="5921090" y="2254301"/>
            <a:ext cx="442914" cy="588875"/>
          </a:xfrm>
          <a:prstGeom prst="rect">
            <a:avLst/>
          </a:prstGeom>
        </p:spPr>
      </p:pic>
      <p:pic>
        <p:nvPicPr>
          <p:cNvPr id="51" name="Picture 50">
            <a:extLst>
              <a:ext uri="{FF2B5EF4-FFF2-40B4-BE49-F238E27FC236}">
                <a16:creationId xmlns:a16="http://schemas.microsoft.com/office/drawing/2014/main" id="{AB5CE438-B1D8-4A7E-8626-E1555C6331FA}"/>
              </a:ext>
            </a:extLst>
          </p:cNvPr>
          <p:cNvPicPr>
            <a:picLocks noChangeAspect="1"/>
          </p:cNvPicPr>
          <p:nvPr/>
        </p:nvPicPr>
        <p:blipFill>
          <a:blip r:embed="rId5"/>
          <a:stretch>
            <a:fillRect/>
          </a:stretch>
        </p:blipFill>
        <p:spPr>
          <a:xfrm>
            <a:off x="3052599" y="2258799"/>
            <a:ext cx="619160" cy="502208"/>
          </a:xfrm>
          <a:prstGeom prst="rect">
            <a:avLst/>
          </a:prstGeom>
        </p:spPr>
      </p:pic>
    </p:spTree>
    <p:extLst>
      <p:ext uri="{BB962C8B-B14F-4D97-AF65-F5344CB8AC3E}">
        <p14:creationId xmlns:p14="http://schemas.microsoft.com/office/powerpoint/2010/main" val="1852905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ar noapaļotiem stūriem 3">
            <a:extLst>
              <a:ext uri="{FF2B5EF4-FFF2-40B4-BE49-F238E27FC236}">
                <a16:creationId xmlns:a16="http://schemas.microsoft.com/office/drawing/2014/main" id="{88144217-1D07-0496-558B-50DFD9468815}"/>
              </a:ext>
            </a:extLst>
          </p:cNvPr>
          <p:cNvSpPr>
            <a:spLocks noGrp="1" noRot="1" noMove="1" noResize="1" noEditPoints="1" noAdjustHandles="1" noChangeArrowheads="1" noChangeShapeType="1"/>
          </p:cNvSpPr>
          <p:nvPr/>
        </p:nvSpPr>
        <p:spPr>
          <a:xfrm>
            <a:off x="3271838" y="5307013"/>
            <a:ext cx="5881687" cy="1244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19461" name="Attēls 2" descr="Attēls, kurā ir grafika, ekrānuzņēmums, grafiskais dizains, logotips&#10;&#10;Apraksts ģenerēts automātiski">
            <a:extLst>
              <a:ext uri="{FF2B5EF4-FFF2-40B4-BE49-F238E27FC236}">
                <a16:creationId xmlns:a16="http://schemas.microsoft.com/office/drawing/2014/main" id="{B69D05EA-2539-B4BA-5D86-41285D54A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5100638"/>
            <a:ext cx="319087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B025DAA-93DD-62C8-F940-8A4E6A376F1F}"/>
              </a:ext>
            </a:extLst>
          </p:cNvPr>
          <p:cNvSpPr>
            <a:spLocks noGrp="1"/>
          </p:cNvSpPr>
          <p:nvPr>
            <p:ph type="body" sz="quarter" idx="10"/>
          </p:nvPr>
        </p:nvSpPr>
        <p:spPr>
          <a:xfrm>
            <a:off x="1431236" y="3301999"/>
            <a:ext cx="9846364" cy="1360487"/>
          </a:xfrm>
        </p:spPr>
        <p:txBody>
          <a:bodyPr>
            <a:noAutofit/>
          </a:bodyPr>
          <a:lstStyle/>
          <a:p>
            <a:pPr algn="ctr"/>
            <a:r>
              <a:rPr lang="lv-LV" sz="3200" b="1" dirty="0">
                <a:solidFill>
                  <a:schemeClr val="tx2"/>
                </a:solidFill>
                <a:latin typeface="Calibri" panose="020F0502020204030204" pitchFamily="34" charset="0"/>
                <a:ea typeface="Calibri" panose="020F0502020204030204" pitchFamily="34" charset="0"/>
                <a:cs typeface="Calibri" panose="020F0502020204030204" pitchFamily="34" charset="0"/>
              </a:rPr>
              <a:t>Paldies par uzmanību!</a:t>
            </a:r>
            <a:br>
              <a:rPr lang="lv-LV" sz="3200" b="1" dirty="0">
                <a:solidFill>
                  <a:schemeClr val="tx2"/>
                </a:solidFill>
                <a:latin typeface="Calibri" panose="020F0502020204030204" pitchFamily="34" charset="0"/>
                <a:ea typeface="Calibri" panose="020F0502020204030204" pitchFamily="34" charset="0"/>
                <a:cs typeface="Calibri" panose="020F0502020204030204" pitchFamily="34" charset="0"/>
              </a:rPr>
            </a:br>
            <a:br>
              <a:rPr lang="lv-LV" sz="1800" dirty="0">
                <a:latin typeface="Calibri" panose="020F0502020204030204" pitchFamily="34" charset="0"/>
                <a:ea typeface="Calibri" panose="020F0502020204030204" pitchFamily="34" charset="0"/>
                <a:cs typeface="Calibri" panose="020F0502020204030204" pitchFamily="34" charset="0"/>
              </a:rPr>
            </a:br>
            <a:r>
              <a:rPr lang="en-US" sz="1800" b="0" dirty="0">
                <a:latin typeface="Calibri" panose="020F0502020204030204" pitchFamily="34" charset="0"/>
                <a:ea typeface="Calibri" panose="020F0502020204030204" pitchFamily="34" charset="0"/>
                <a:cs typeface="Calibri" panose="020F0502020204030204" pitchFamily="34" charset="0"/>
              </a:rPr>
              <a:t>Ieva Šakena</a:t>
            </a:r>
            <a:r>
              <a:rPr lang="lv-LV" sz="1800" b="0" dirty="0">
                <a:latin typeface="Calibri" panose="020F0502020204030204" pitchFamily="34" charset="0"/>
                <a:ea typeface="Calibri" panose="020F0502020204030204" pitchFamily="34" charset="0"/>
                <a:cs typeface="Calibri" panose="020F0502020204030204" pitchFamily="34" charset="0"/>
              </a:rPr>
              <a:t>, Infrastruktūras projektu atlases nodaļas </a:t>
            </a:r>
            <a:r>
              <a:rPr lang="en-US" sz="1800" b="0" dirty="0">
                <a:latin typeface="Calibri" panose="020F0502020204030204" pitchFamily="34" charset="0"/>
                <a:ea typeface="Calibri" panose="020F0502020204030204" pitchFamily="34" charset="0"/>
                <a:cs typeface="Calibri" panose="020F0502020204030204" pitchFamily="34" charset="0"/>
              </a:rPr>
              <a:t>vadošā eksperte</a:t>
            </a:r>
            <a:br>
              <a:rPr lang="lv-LV" sz="1800" b="0" dirty="0">
                <a:latin typeface="Calibri" panose="020F0502020204030204" pitchFamily="34" charset="0"/>
                <a:ea typeface="Calibri" panose="020F0502020204030204" pitchFamily="34" charset="0"/>
                <a:cs typeface="Calibri" panose="020F0502020204030204" pitchFamily="34" charset="0"/>
              </a:rPr>
            </a:br>
            <a:r>
              <a:rPr lang="en-US" sz="1800" b="0" dirty="0" err="1">
                <a:latin typeface="Calibri" panose="020F0502020204030204" pitchFamily="34" charset="0"/>
                <a:ea typeface="Calibri" panose="020F0502020204030204" pitchFamily="34" charset="0"/>
                <a:cs typeface="Calibri" panose="020F0502020204030204" pitchFamily="34" charset="0"/>
              </a:rPr>
              <a:t>ieva.sakena</a:t>
            </a:r>
            <a:r>
              <a:rPr lang="lv-LV" sz="1800" b="0" dirty="0">
                <a:latin typeface="Calibri" panose="020F0502020204030204" pitchFamily="34" charset="0"/>
                <a:ea typeface="Calibri" panose="020F0502020204030204" pitchFamily="34" charset="0"/>
                <a:cs typeface="Calibri" panose="020F0502020204030204" pitchFamily="34" charset="0"/>
              </a:rPr>
              <a:t>@cfla.gov.lv, </a:t>
            </a:r>
            <a:br>
              <a:rPr lang="lv-LV" sz="1800" b="0" dirty="0">
                <a:latin typeface="Calibri" panose="020F0502020204030204" pitchFamily="34" charset="0"/>
                <a:ea typeface="Calibri" panose="020F0502020204030204" pitchFamily="34" charset="0"/>
                <a:cs typeface="Calibri" panose="020F0502020204030204" pitchFamily="34" charset="0"/>
              </a:rPr>
            </a:br>
            <a:r>
              <a:rPr lang="lv-LV" sz="1800" b="0" dirty="0">
                <a:latin typeface="Calibri" panose="020F0502020204030204" pitchFamily="34" charset="0"/>
                <a:ea typeface="Calibri" panose="020F0502020204030204" pitchFamily="34" charset="0"/>
                <a:cs typeface="Calibri" panose="020F0502020204030204" pitchFamily="34" charset="0"/>
              </a:rPr>
              <a:t>tel. </a:t>
            </a:r>
            <a:r>
              <a:rPr lang="en-US" sz="1800" b="0" dirty="0">
                <a:latin typeface="Calibri" panose="020F0502020204030204" pitchFamily="34" charset="0"/>
                <a:ea typeface="Calibri" panose="020F0502020204030204" pitchFamily="34" charset="0"/>
                <a:cs typeface="Calibri" panose="020F0502020204030204" pitchFamily="34" charset="0"/>
              </a:rPr>
              <a:t>28559520</a:t>
            </a:r>
            <a:endParaRPr lang="en-US" i="1"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FD72DD0-EFE7-84C1-45EC-4C49B7210BE7}"/>
              </a:ext>
            </a:extLst>
          </p:cNvPr>
          <p:cNvPicPr>
            <a:picLocks noChangeAspect="1"/>
          </p:cNvPicPr>
          <p:nvPr/>
        </p:nvPicPr>
        <p:blipFill>
          <a:blip r:embed="rId3"/>
          <a:stretch>
            <a:fillRect/>
          </a:stretch>
        </p:blipFill>
        <p:spPr>
          <a:xfrm>
            <a:off x="1352320" y="3073074"/>
            <a:ext cx="1463167" cy="16643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FA23C3-0553-69B2-9188-2EAFB9069326}"/>
              </a:ext>
            </a:extLst>
          </p:cNvPr>
          <p:cNvSpPr>
            <a:spLocks noGrp="1"/>
          </p:cNvSpPr>
          <p:nvPr>
            <p:ph type="body" sz="quarter" idx="10"/>
          </p:nvPr>
        </p:nvSpPr>
        <p:spPr/>
        <p:txBody>
          <a:bodyPr/>
          <a:lstStyle/>
          <a:p>
            <a:endParaRPr lang="en-US"/>
          </a:p>
        </p:txBody>
      </p:sp>
      <p:sp>
        <p:nvSpPr>
          <p:cNvPr id="10" name="Text Placeholder 9">
            <a:extLst>
              <a:ext uri="{FF2B5EF4-FFF2-40B4-BE49-F238E27FC236}">
                <a16:creationId xmlns:a16="http://schemas.microsoft.com/office/drawing/2014/main" id="{EFB52B44-19D7-8D69-0359-F7F89F58692F}"/>
              </a:ext>
            </a:extLst>
          </p:cNvPr>
          <p:cNvSpPr>
            <a:spLocks noGrp="1"/>
          </p:cNvSpPr>
          <p:nvPr>
            <p:ph type="body" sz="quarter" idx="12"/>
          </p:nvPr>
        </p:nvSpPr>
        <p:spPr/>
        <p:txBody>
          <a:bodyPr/>
          <a:lstStyle/>
          <a:p>
            <a:endParaRPr lang="en-US"/>
          </a:p>
        </p:txBody>
      </p:sp>
      <p:grpSp>
        <p:nvGrpSpPr>
          <p:cNvPr id="12" name="Group 11">
            <a:extLst>
              <a:ext uri="{FF2B5EF4-FFF2-40B4-BE49-F238E27FC236}">
                <a16:creationId xmlns:a16="http://schemas.microsoft.com/office/drawing/2014/main" id="{88C05447-C883-6614-5E8E-E6C13829270E}"/>
              </a:ext>
            </a:extLst>
          </p:cNvPr>
          <p:cNvGrpSpPr/>
          <p:nvPr/>
        </p:nvGrpSpPr>
        <p:grpSpPr>
          <a:xfrm>
            <a:off x="2541494" y="1556914"/>
            <a:ext cx="8212759" cy="4215660"/>
            <a:chOff x="606357" y="1774016"/>
            <a:chExt cx="8212759" cy="4215660"/>
          </a:xfrm>
        </p:grpSpPr>
        <p:grpSp>
          <p:nvGrpSpPr>
            <p:cNvPr id="3" name="Groupe 9">
              <a:extLst>
                <a:ext uri="{FF2B5EF4-FFF2-40B4-BE49-F238E27FC236}">
                  <a16:creationId xmlns:a16="http://schemas.microsoft.com/office/drawing/2014/main" id="{75B4BB64-19C1-5675-1E5D-55204A0A5920}"/>
                </a:ext>
              </a:extLst>
            </p:cNvPr>
            <p:cNvGrpSpPr/>
            <p:nvPr/>
          </p:nvGrpSpPr>
          <p:grpSpPr>
            <a:xfrm flipV="1">
              <a:off x="606357" y="1774016"/>
              <a:ext cx="2645924" cy="2107830"/>
              <a:chOff x="1160532" y="1698626"/>
              <a:chExt cx="2012812" cy="3460749"/>
            </a:xfrm>
          </p:grpSpPr>
          <p:sp>
            <p:nvSpPr>
              <p:cNvPr id="4" name="Rectangle : coins arrondis 4">
                <a:extLst>
                  <a:ext uri="{FF2B5EF4-FFF2-40B4-BE49-F238E27FC236}">
                    <a16:creationId xmlns:a16="http://schemas.microsoft.com/office/drawing/2014/main" id="{14EA1EBA-DB1D-A0C1-B977-61E3B9087EA0}"/>
                  </a:ext>
                </a:extLst>
              </p:cNvPr>
              <p:cNvSpPr/>
              <p:nvPr/>
            </p:nvSpPr>
            <p:spPr>
              <a:xfrm rot="10800000">
                <a:off x="1160533" y="1698626"/>
                <a:ext cx="2012811" cy="3457577"/>
              </a:xfrm>
              <a:prstGeom prst="roundRect">
                <a:avLst>
                  <a:gd name="adj" fmla="val 9095"/>
                </a:avLst>
              </a:prstGeom>
              <a:solidFill>
                <a:schemeClr val="lt1"/>
              </a:solidFill>
              <a:ln>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1"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KPVIS e-vides lietotājs</a:t>
                </a:r>
                <a:endParaRPr kumimoji="0" lang="lv-LV" sz="16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 avec coins arrondis en haut 8">
                <a:extLst>
                  <a:ext uri="{FF2B5EF4-FFF2-40B4-BE49-F238E27FC236}">
                    <a16:creationId xmlns:a16="http://schemas.microsoft.com/office/drawing/2014/main" id="{5C0C6ED3-BE38-500D-AC0B-2F0AA07E7536}"/>
                  </a:ext>
                </a:extLst>
              </p:cNvPr>
              <p:cNvSpPr/>
              <p:nvPr/>
            </p:nvSpPr>
            <p:spPr>
              <a:xfrm flipH="1" flipV="1">
                <a:off x="1160532" y="4779317"/>
                <a:ext cx="2012811" cy="380058"/>
              </a:xfrm>
              <a:prstGeom prst="round2SameRect">
                <a:avLst>
                  <a:gd name="adj1" fmla="val 46658"/>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lv-LV" sz="1600" dirty="0">
                  <a:latin typeface="Calibri" panose="020F0502020204030204" pitchFamily="34" charset="0"/>
                  <a:ea typeface="Calibri" panose="020F0502020204030204" pitchFamily="34" charset="0"/>
                  <a:cs typeface="Calibri" panose="020F0502020204030204" pitchFamily="34" charset="0"/>
                </a:endParaRPr>
              </a:p>
            </p:txBody>
          </p:sp>
        </p:grpSp>
        <p:cxnSp>
          <p:nvCxnSpPr>
            <p:cNvPr id="7" name="Connecteur droit 11">
              <a:extLst>
                <a:ext uri="{FF2B5EF4-FFF2-40B4-BE49-F238E27FC236}">
                  <a16:creationId xmlns:a16="http://schemas.microsoft.com/office/drawing/2014/main" id="{DEB78559-DA28-8A11-BD2D-0442E47E0ED2}"/>
                </a:ext>
              </a:extLst>
            </p:cNvPr>
            <p:cNvCxnSpPr>
              <a:cxnSpLocks/>
              <a:stCxn id="4" idx="2"/>
            </p:cNvCxnSpPr>
            <p:nvPr/>
          </p:nvCxnSpPr>
          <p:spPr>
            <a:xfrm>
              <a:off x="1929319" y="3881846"/>
              <a:ext cx="1" cy="105262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e 21">
              <a:extLst>
                <a:ext uri="{FF2B5EF4-FFF2-40B4-BE49-F238E27FC236}">
                  <a16:creationId xmlns:a16="http://schemas.microsoft.com/office/drawing/2014/main" id="{BB56F0CA-F1F2-42F3-7D4B-ADC669D48100}"/>
                </a:ext>
              </a:extLst>
            </p:cNvPr>
            <p:cNvGrpSpPr/>
            <p:nvPr/>
          </p:nvGrpSpPr>
          <p:grpSpPr>
            <a:xfrm>
              <a:off x="1569971" y="4895399"/>
              <a:ext cx="718694" cy="718694"/>
              <a:chOff x="1782399" y="3916243"/>
              <a:chExt cx="718694" cy="718694"/>
            </a:xfrm>
          </p:grpSpPr>
          <p:sp>
            <p:nvSpPr>
              <p:cNvPr id="9" name="Ellipse 20">
                <a:extLst>
                  <a:ext uri="{FF2B5EF4-FFF2-40B4-BE49-F238E27FC236}">
                    <a16:creationId xmlns:a16="http://schemas.microsoft.com/office/drawing/2014/main" id="{F3FD3B5D-CE9E-A916-E900-81E83733E334}"/>
                  </a:ext>
                </a:extLst>
              </p:cNvPr>
              <p:cNvSpPr/>
              <p:nvPr/>
            </p:nvSpPr>
            <p:spPr>
              <a:xfrm>
                <a:off x="1782399" y="3916243"/>
                <a:ext cx="718694" cy="71869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800" dirty="0">
                  <a:latin typeface="Calibri" panose="020F0502020204030204" pitchFamily="34" charset="0"/>
                  <a:ea typeface="Calibri" panose="020F0502020204030204" pitchFamily="34" charset="0"/>
                  <a:cs typeface="Calibri" panose="020F0502020204030204" pitchFamily="34" charset="0"/>
                </a:endParaRPr>
              </a:p>
            </p:txBody>
          </p:sp>
          <p:sp>
            <p:nvSpPr>
              <p:cNvPr id="11" name="Ellipse 14">
                <a:extLst>
                  <a:ext uri="{FF2B5EF4-FFF2-40B4-BE49-F238E27FC236}">
                    <a16:creationId xmlns:a16="http://schemas.microsoft.com/office/drawing/2014/main" id="{9FBFE8B3-A38A-2CE0-DADF-B06D25285658}"/>
                  </a:ext>
                </a:extLst>
              </p:cNvPr>
              <p:cNvSpPr/>
              <p:nvPr/>
            </p:nvSpPr>
            <p:spPr>
              <a:xfrm>
                <a:off x="1814195" y="3948039"/>
                <a:ext cx="655102" cy="6551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dirty="0">
                    <a:latin typeface="Calibri" panose="020F0502020204030204" pitchFamily="34" charset="0"/>
                    <a:ea typeface="Calibri" panose="020F0502020204030204" pitchFamily="34" charset="0"/>
                    <a:cs typeface="Calibri" panose="020F0502020204030204" pitchFamily="34" charset="0"/>
                  </a:rPr>
                  <a:t>1</a:t>
                </a:r>
              </a:p>
            </p:txBody>
          </p:sp>
        </p:grpSp>
        <p:grpSp>
          <p:nvGrpSpPr>
            <p:cNvPr id="13" name="Groupe 24">
              <a:extLst>
                <a:ext uri="{FF2B5EF4-FFF2-40B4-BE49-F238E27FC236}">
                  <a16:creationId xmlns:a16="http://schemas.microsoft.com/office/drawing/2014/main" id="{251CFCA6-BFCF-3D5B-11B0-9B9F24E8DCD7}"/>
                </a:ext>
              </a:extLst>
            </p:cNvPr>
            <p:cNvGrpSpPr/>
            <p:nvPr/>
          </p:nvGrpSpPr>
          <p:grpSpPr>
            <a:xfrm flipV="1">
              <a:off x="3372884" y="3881846"/>
              <a:ext cx="2645924" cy="2107830"/>
              <a:chOff x="1160532" y="1698626"/>
              <a:chExt cx="2012812" cy="3460749"/>
            </a:xfrm>
          </p:grpSpPr>
          <p:sp>
            <p:nvSpPr>
              <p:cNvPr id="14" name="Rectangle : coins arrondis 32">
                <a:extLst>
                  <a:ext uri="{FF2B5EF4-FFF2-40B4-BE49-F238E27FC236}">
                    <a16:creationId xmlns:a16="http://schemas.microsoft.com/office/drawing/2014/main" id="{E9213A47-BDC1-639F-E4F4-4D40CC944FA3}"/>
                  </a:ext>
                </a:extLst>
              </p:cNvPr>
              <p:cNvSpPr/>
              <p:nvPr/>
            </p:nvSpPr>
            <p:spPr>
              <a:xfrm rot="10800000">
                <a:off x="1160533" y="1698626"/>
                <a:ext cx="2012811" cy="3457577"/>
              </a:xfrm>
              <a:prstGeom prst="roundRect">
                <a:avLst>
                  <a:gd name="adj" fmla="val 9095"/>
                </a:avLst>
              </a:prstGeom>
              <a:solidFill>
                <a:schemeClr val="lt1"/>
              </a:solidFill>
              <a:ln>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1" i="0" u="none" strike="noStrike" kern="1200" cap="none" spc="0" normalizeH="0" baseline="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 Līgums par KPVIS e-vides izmantošanu</a:t>
                </a:r>
              </a:p>
            </p:txBody>
          </p:sp>
          <p:sp>
            <p:nvSpPr>
              <p:cNvPr id="15" name="Rectangle : avec coins arrondis en haut 33">
                <a:extLst>
                  <a:ext uri="{FF2B5EF4-FFF2-40B4-BE49-F238E27FC236}">
                    <a16:creationId xmlns:a16="http://schemas.microsoft.com/office/drawing/2014/main" id="{14BCCD34-DB76-A50E-171C-5E5A38F53B73}"/>
                  </a:ext>
                </a:extLst>
              </p:cNvPr>
              <p:cNvSpPr/>
              <p:nvPr/>
            </p:nvSpPr>
            <p:spPr>
              <a:xfrm flipH="1" flipV="1">
                <a:off x="1160532" y="4779317"/>
                <a:ext cx="2012811" cy="380058"/>
              </a:xfrm>
              <a:prstGeom prst="round2SameRect">
                <a:avLst>
                  <a:gd name="adj1" fmla="val 46658"/>
                  <a:gd name="adj2"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lv-LV" dirty="0">
                  <a:latin typeface="Calibri" panose="020F0502020204030204" pitchFamily="34" charset="0"/>
                  <a:ea typeface="Calibri" panose="020F0502020204030204" pitchFamily="34" charset="0"/>
                  <a:cs typeface="Calibri" panose="020F0502020204030204" pitchFamily="34" charset="0"/>
                </a:endParaRPr>
              </a:p>
            </p:txBody>
          </p:sp>
        </p:grpSp>
        <p:cxnSp>
          <p:nvCxnSpPr>
            <p:cNvPr id="17" name="Connecteur droit 26">
              <a:extLst>
                <a:ext uri="{FF2B5EF4-FFF2-40B4-BE49-F238E27FC236}">
                  <a16:creationId xmlns:a16="http://schemas.microsoft.com/office/drawing/2014/main" id="{CAE6438B-0971-B221-6526-03F6EECF00BD}"/>
                </a:ext>
              </a:extLst>
            </p:cNvPr>
            <p:cNvCxnSpPr>
              <a:cxnSpLocks/>
            </p:cNvCxnSpPr>
            <p:nvPr/>
          </p:nvCxnSpPr>
          <p:spPr>
            <a:xfrm>
              <a:off x="4695847" y="2829225"/>
              <a:ext cx="0" cy="105262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oupe 34">
              <a:extLst>
                <a:ext uri="{FF2B5EF4-FFF2-40B4-BE49-F238E27FC236}">
                  <a16:creationId xmlns:a16="http://schemas.microsoft.com/office/drawing/2014/main" id="{62EFC47B-2476-1EF6-BD18-124FE4562747}"/>
                </a:ext>
              </a:extLst>
            </p:cNvPr>
            <p:cNvGrpSpPr/>
            <p:nvPr/>
          </p:nvGrpSpPr>
          <p:grpSpPr>
            <a:xfrm>
              <a:off x="4336498" y="2109565"/>
              <a:ext cx="718694" cy="718694"/>
              <a:chOff x="4784152" y="1844511"/>
              <a:chExt cx="718694" cy="718694"/>
            </a:xfrm>
          </p:grpSpPr>
          <p:sp>
            <p:nvSpPr>
              <p:cNvPr id="19" name="Ellipse 28">
                <a:extLst>
                  <a:ext uri="{FF2B5EF4-FFF2-40B4-BE49-F238E27FC236}">
                    <a16:creationId xmlns:a16="http://schemas.microsoft.com/office/drawing/2014/main" id="{0E775928-CF37-7B1B-B0B9-49BCDEDE1A4F}"/>
                  </a:ext>
                </a:extLst>
              </p:cNvPr>
              <p:cNvSpPr/>
              <p:nvPr/>
            </p:nvSpPr>
            <p:spPr>
              <a:xfrm>
                <a:off x="4784152" y="1844511"/>
                <a:ext cx="718694" cy="718694"/>
              </a:xfrm>
              <a:prstGeom prst="ellipse">
                <a:avLst/>
              </a:prstGeom>
              <a:solidFill>
                <a:schemeClr val="l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800" dirty="0">
                  <a:latin typeface="Calibri" panose="020F0502020204030204" pitchFamily="34" charset="0"/>
                  <a:ea typeface="Calibri" panose="020F0502020204030204" pitchFamily="34" charset="0"/>
                  <a:cs typeface="Calibri" panose="020F0502020204030204" pitchFamily="34" charset="0"/>
                </a:endParaRPr>
              </a:p>
            </p:txBody>
          </p:sp>
          <p:sp>
            <p:nvSpPr>
              <p:cNvPr id="21" name="Ellipse 30">
                <a:extLst>
                  <a:ext uri="{FF2B5EF4-FFF2-40B4-BE49-F238E27FC236}">
                    <a16:creationId xmlns:a16="http://schemas.microsoft.com/office/drawing/2014/main" id="{C96A1279-8F3B-35E5-7A25-204CCADE0EEA}"/>
                  </a:ext>
                </a:extLst>
              </p:cNvPr>
              <p:cNvSpPr/>
              <p:nvPr/>
            </p:nvSpPr>
            <p:spPr>
              <a:xfrm>
                <a:off x="4815948" y="1876307"/>
                <a:ext cx="655102" cy="6551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dirty="0">
                    <a:latin typeface="Calibri" panose="020F0502020204030204" pitchFamily="34" charset="0"/>
                    <a:ea typeface="Calibri" panose="020F0502020204030204" pitchFamily="34" charset="0"/>
                    <a:cs typeface="Calibri" panose="020F0502020204030204" pitchFamily="34" charset="0"/>
                  </a:rPr>
                  <a:t>2</a:t>
                </a:r>
              </a:p>
            </p:txBody>
          </p:sp>
        </p:grpSp>
        <p:grpSp>
          <p:nvGrpSpPr>
            <p:cNvPr id="23" name="Groupe 57">
              <a:extLst>
                <a:ext uri="{FF2B5EF4-FFF2-40B4-BE49-F238E27FC236}">
                  <a16:creationId xmlns:a16="http://schemas.microsoft.com/office/drawing/2014/main" id="{4F684C56-9073-710B-BB5B-607A594945B9}"/>
                </a:ext>
              </a:extLst>
            </p:cNvPr>
            <p:cNvGrpSpPr/>
            <p:nvPr/>
          </p:nvGrpSpPr>
          <p:grpSpPr>
            <a:xfrm flipV="1">
              <a:off x="6173192" y="1774016"/>
              <a:ext cx="2645924" cy="2107830"/>
              <a:chOff x="1160532" y="1698626"/>
              <a:chExt cx="2012812" cy="3460749"/>
            </a:xfrm>
          </p:grpSpPr>
          <p:sp>
            <p:nvSpPr>
              <p:cNvPr id="24" name="Rectangle : coins arrondis 1026">
                <a:extLst>
                  <a:ext uri="{FF2B5EF4-FFF2-40B4-BE49-F238E27FC236}">
                    <a16:creationId xmlns:a16="http://schemas.microsoft.com/office/drawing/2014/main" id="{E3893B53-15B5-94D9-C8AE-D3D86059DB5D}"/>
                  </a:ext>
                </a:extLst>
              </p:cNvPr>
              <p:cNvSpPr/>
              <p:nvPr/>
            </p:nvSpPr>
            <p:spPr>
              <a:xfrm rot="10800000">
                <a:off x="1160533" y="1698626"/>
                <a:ext cx="2012811" cy="3457577"/>
              </a:xfrm>
              <a:prstGeom prst="roundRect">
                <a:avLst>
                  <a:gd name="adj" fmla="val 9095"/>
                </a:avLst>
              </a:prstGeom>
              <a:solidFill>
                <a:schemeClr val="lt1"/>
              </a:solidFill>
              <a:ln>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1" i="0" u="none" strike="noStrike" kern="1200" cap="none" spc="0" normalizeH="0" baseline="0" dirty="0">
                    <a:ln>
                      <a:noFill/>
                    </a:ln>
                    <a:solidFill>
                      <a:schemeClr val="accent3"/>
                    </a:solidFill>
                    <a:effectLst/>
                    <a:uLnTx/>
                    <a:uFillTx/>
                    <a:latin typeface="Calibri" panose="020F0502020204030204" pitchFamily="34" charset="0"/>
                    <a:ea typeface="Calibri" panose="020F0502020204030204" pitchFamily="34" charset="0"/>
                    <a:cs typeface="Calibri" panose="020F0502020204030204" pitchFamily="34" charset="0"/>
                  </a:rPr>
                  <a:t>Projekta iesniegums KPVIS e-vidē</a:t>
                </a:r>
                <a:endParaRPr kumimoji="0" lang="lv-LV"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5" name="Rectangle : avec coins arrondis en haut 1027">
                <a:extLst>
                  <a:ext uri="{FF2B5EF4-FFF2-40B4-BE49-F238E27FC236}">
                    <a16:creationId xmlns:a16="http://schemas.microsoft.com/office/drawing/2014/main" id="{F0FE8869-CBAC-5AF5-DB11-957AC593E126}"/>
                  </a:ext>
                </a:extLst>
              </p:cNvPr>
              <p:cNvSpPr/>
              <p:nvPr/>
            </p:nvSpPr>
            <p:spPr>
              <a:xfrm flipH="1" flipV="1">
                <a:off x="1160532" y="4779317"/>
                <a:ext cx="2012811" cy="380058"/>
              </a:xfrm>
              <a:prstGeom prst="round2SameRect">
                <a:avLst>
                  <a:gd name="adj1" fmla="val 46658"/>
                  <a:gd name="adj2"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lv-LV" dirty="0">
                  <a:latin typeface="Calibri" panose="020F0502020204030204" pitchFamily="34" charset="0"/>
                  <a:ea typeface="Calibri" panose="020F0502020204030204" pitchFamily="34" charset="0"/>
                  <a:cs typeface="Calibri" panose="020F0502020204030204" pitchFamily="34" charset="0"/>
                </a:endParaRPr>
              </a:p>
            </p:txBody>
          </p:sp>
        </p:grpSp>
        <p:cxnSp>
          <p:nvCxnSpPr>
            <p:cNvPr id="27" name="Connecteur droit 59">
              <a:extLst>
                <a:ext uri="{FF2B5EF4-FFF2-40B4-BE49-F238E27FC236}">
                  <a16:creationId xmlns:a16="http://schemas.microsoft.com/office/drawing/2014/main" id="{33723184-18FB-0225-29FD-C3F2293E29EC}"/>
                </a:ext>
              </a:extLst>
            </p:cNvPr>
            <p:cNvCxnSpPr>
              <a:cxnSpLocks/>
              <a:stCxn id="24" idx="2"/>
            </p:cNvCxnSpPr>
            <p:nvPr/>
          </p:nvCxnSpPr>
          <p:spPr>
            <a:xfrm>
              <a:off x="7496154" y="3881846"/>
              <a:ext cx="1" cy="105262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e 60">
              <a:extLst>
                <a:ext uri="{FF2B5EF4-FFF2-40B4-BE49-F238E27FC236}">
                  <a16:creationId xmlns:a16="http://schemas.microsoft.com/office/drawing/2014/main" id="{B61E0677-3064-43CB-B507-C881524B521F}"/>
                </a:ext>
              </a:extLst>
            </p:cNvPr>
            <p:cNvGrpSpPr/>
            <p:nvPr/>
          </p:nvGrpSpPr>
          <p:grpSpPr>
            <a:xfrm>
              <a:off x="7136806" y="4895399"/>
              <a:ext cx="718694" cy="718694"/>
              <a:chOff x="1782399" y="3916243"/>
              <a:chExt cx="718694" cy="718694"/>
            </a:xfrm>
          </p:grpSpPr>
          <p:sp>
            <p:nvSpPr>
              <p:cNvPr id="29" name="Ellipse 61">
                <a:extLst>
                  <a:ext uri="{FF2B5EF4-FFF2-40B4-BE49-F238E27FC236}">
                    <a16:creationId xmlns:a16="http://schemas.microsoft.com/office/drawing/2014/main" id="{85DE9684-0B42-EB6F-8364-CCDE2C073008}"/>
                  </a:ext>
                </a:extLst>
              </p:cNvPr>
              <p:cNvSpPr/>
              <p:nvPr/>
            </p:nvSpPr>
            <p:spPr>
              <a:xfrm>
                <a:off x="1782399" y="3916243"/>
                <a:ext cx="718694" cy="718694"/>
              </a:xfrm>
              <a:prstGeom prst="ellipse">
                <a:avLst/>
              </a:prstGeom>
              <a:solidFill>
                <a:schemeClr val="l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800" dirty="0">
                  <a:latin typeface="Calibri" panose="020F0502020204030204" pitchFamily="34" charset="0"/>
                  <a:ea typeface="Calibri" panose="020F0502020204030204" pitchFamily="34" charset="0"/>
                  <a:cs typeface="Calibri" panose="020F0502020204030204" pitchFamily="34" charset="0"/>
                </a:endParaRPr>
              </a:p>
            </p:txBody>
          </p:sp>
          <p:sp>
            <p:nvSpPr>
              <p:cNvPr id="31" name="Ellipse 1023">
                <a:extLst>
                  <a:ext uri="{FF2B5EF4-FFF2-40B4-BE49-F238E27FC236}">
                    <a16:creationId xmlns:a16="http://schemas.microsoft.com/office/drawing/2014/main" id="{27DD4A88-BDD3-C169-19A3-B08CEDB6933F}"/>
                  </a:ext>
                </a:extLst>
              </p:cNvPr>
              <p:cNvSpPr/>
              <p:nvPr/>
            </p:nvSpPr>
            <p:spPr>
              <a:xfrm>
                <a:off x="1814195" y="3948039"/>
                <a:ext cx="655102" cy="6551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dirty="0">
                    <a:latin typeface="Calibri" panose="020F0502020204030204" pitchFamily="34" charset="0"/>
                    <a:ea typeface="Calibri" panose="020F0502020204030204" pitchFamily="34" charset="0"/>
                    <a:cs typeface="Calibri" panose="020F0502020204030204" pitchFamily="34" charset="0"/>
                  </a:rPr>
                  <a:t>3</a:t>
                </a:r>
              </a:p>
            </p:txBody>
          </p:sp>
        </p:grpSp>
      </p:grpSp>
      <p:sp>
        <p:nvSpPr>
          <p:cNvPr id="16" name="Content Placeholder 2">
            <a:extLst>
              <a:ext uri="{FF2B5EF4-FFF2-40B4-BE49-F238E27FC236}">
                <a16:creationId xmlns:a16="http://schemas.microsoft.com/office/drawing/2014/main" id="{0BEF4B0C-1236-AD46-6545-FD806494789E}"/>
              </a:ext>
            </a:extLst>
          </p:cNvPr>
          <p:cNvSpPr>
            <a:spLocks noGrp="1"/>
          </p:cNvSpPr>
          <p:nvPr/>
        </p:nvSpPr>
        <p:spPr bwMode="auto">
          <a:xfrm>
            <a:off x="459225" y="4162288"/>
            <a:ext cx="3077679" cy="124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90000"/>
              </a:lnSpc>
            </a:pPr>
            <a:r>
              <a:rPr lang="lv-LV" altLang="lv-LV" b="1"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
              </a:rPr>
              <a:t>https://www.cfla.gov.lv/lv/par-e-vidi</a:t>
            </a:r>
            <a:endParaRPr lang="lv-LV" altLang="lv-LV"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itle 1">
            <a:extLst>
              <a:ext uri="{FF2B5EF4-FFF2-40B4-BE49-F238E27FC236}">
                <a16:creationId xmlns:a16="http://schemas.microsoft.com/office/drawing/2014/main" id="{3965EE17-3EA1-1493-DC44-73F39B3F84A8}"/>
              </a:ext>
            </a:extLst>
          </p:cNvPr>
          <p:cNvSpPr txBox="1">
            <a:spLocks/>
          </p:cNvSpPr>
          <p:nvPr/>
        </p:nvSpPr>
        <p:spPr>
          <a:xfrm>
            <a:off x="2308084" y="485130"/>
            <a:ext cx="8986837" cy="1066800"/>
          </a:xfrm>
          <a:prstGeom prst="rect">
            <a:avLst/>
          </a:prstGeom>
        </p:spPr>
        <p:txBody>
          <a:bodyPr>
            <a:normAutofit/>
          </a:bodyPr>
          <a:lst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Projekta iesnieguma sagatavošana (</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lv-LV"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lv-LV" altLang="lv-LV" dirty="0"/>
          </a:p>
        </p:txBody>
      </p:sp>
    </p:spTree>
    <p:extLst>
      <p:ext uri="{BB962C8B-B14F-4D97-AF65-F5344CB8AC3E}">
        <p14:creationId xmlns:p14="http://schemas.microsoft.com/office/powerpoint/2010/main" val="167082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3D70C-4CB6-3685-8185-A84412177BB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FB09A47-0A1D-CD7D-E73B-0072D9A1F9A6}"/>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160F7D4F-F15D-75AA-565B-D594A3D948D5}"/>
              </a:ext>
            </a:extLst>
          </p:cNvPr>
          <p:cNvSpPr>
            <a:spLocks noGrp="1"/>
          </p:cNvSpPr>
          <p:nvPr>
            <p:ph type="body" sz="quarter" idx="12"/>
          </p:nvPr>
        </p:nvSpPr>
        <p:spPr/>
        <p:txBody>
          <a:bodyPr/>
          <a:lstStyle/>
          <a:p>
            <a:endParaRPr lang="lv-LV" dirty="0"/>
          </a:p>
        </p:txBody>
      </p:sp>
      <p:sp>
        <p:nvSpPr>
          <p:cNvPr id="7" name="Slide Number Placeholder 6">
            <a:extLst>
              <a:ext uri="{FF2B5EF4-FFF2-40B4-BE49-F238E27FC236}">
                <a16:creationId xmlns:a16="http://schemas.microsoft.com/office/drawing/2014/main" id="{42A9AACB-F310-1849-F49F-F9D8E68EC16F}"/>
              </a:ext>
            </a:extLst>
          </p:cNvPr>
          <p:cNvSpPr>
            <a:spLocks noGrp="1"/>
          </p:cNvSpPr>
          <p:nvPr>
            <p:ph type="sldNum" sz="quarter" idx="13"/>
          </p:nvPr>
        </p:nvSpPr>
        <p:spPr/>
        <p:txBody>
          <a:bodyPr/>
          <a:lstStyle/>
          <a:p>
            <a:pPr>
              <a:defRPr/>
            </a:pPr>
            <a:fld id="{C13FA9C7-40A2-43F9-855C-6D03F26BCF39}" type="slidenum">
              <a:rPr lang="en-US" altLang="lv-LV" smtClean="0"/>
              <a:pPr>
                <a:defRPr/>
              </a:pPr>
              <a:t>5</a:t>
            </a:fld>
            <a:endParaRPr lang="en-US" altLang="lv-LV"/>
          </a:p>
        </p:txBody>
      </p:sp>
      <p:sp>
        <p:nvSpPr>
          <p:cNvPr id="13" name="Title 1">
            <a:extLst>
              <a:ext uri="{FF2B5EF4-FFF2-40B4-BE49-F238E27FC236}">
                <a16:creationId xmlns:a16="http://schemas.microsoft.com/office/drawing/2014/main" id="{00243A67-6F21-788D-7121-A24B7C968E9F}"/>
              </a:ext>
            </a:extLst>
          </p:cNvPr>
          <p:cNvSpPr>
            <a:spLocks noGrp="1"/>
          </p:cNvSpPr>
          <p:nvPr>
            <p:ph type="title"/>
          </p:nvPr>
        </p:nvSpPr>
        <p:spPr>
          <a:xfrm>
            <a:off x="2595563" y="304800"/>
            <a:ext cx="8986837" cy="1066800"/>
          </a:xfrm>
        </p:spPr>
        <p:txBody>
          <a:bodyPr>
            <a:normAutofit/>
          </a:bodyPr>
          <a:lstStyle/>
          <a:p>
            <a:r>
              <a:rPr lang="lv-LV" sz="28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Projekta iesnieguma sagatavošana (</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lv-LV" sz="28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lv-LV"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endParaRPr lang="lv-LV" altLang="lv-LV" sz="28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B5D1E32-EAA1-126B-1AF2-E236B56EC6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8244" y="3700706"/>
            <a:ext cx="1158875"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D72C0957-936A-0BB4-D2B0-CCB246238488}"/>
              </a:ext>
            </a:extLst>
          </p:cNvPr>
          <p:cNvSpPr/>
          <p:nvPr/>
        </p:nvSpPr>
        <p:spPr>
          <a:xfrm>
            <a:off x="691966" y="2203226"/>
            <a:ext cx="3806629" cy="1359575"/>
          </a:xfrm>
          <a:prstGeom prst="round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r>
              <a:rPr lang="lv-LV" sz="1400" dirty="0">
                <a:latin typeface="Calibri" panose="020F0502020204030204" pitchFamily="34" charset="0"/>
                <a:ea typeface="Calibri" panose="020F0502020204030204" pitchFamily="34" charset="0"/>
                <a:cs typeface="Calibri" panose="020F0502020204030204" pitchFamily="34" charset="0"/>
                <a:hlinkClick r:id="rId4"/>
              </a:rPr>
              <a:t>https://projekti.cfla.gov.lv/Login/Index?ReturnUrl=%2f</a:t>
            </a:r>
            <a:endParaRPr lang="lv-LV" sz="1400"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81D24CEC-8E69-7EDF-7DDD-94D3E7653681}"/>
              </a:ext>
            </a:extLst>
          </p:cNvPr>
          <p:cNvPicPr>
            <a:picLocks noChangeAspect="1"/>
          </p:cNvPicPr>
          <p:nvPr/>
        </p:nvPicPr>
        <p:blipFill>
          <a:blip r:embed="rId5"/>
          <a:stretch>
            <a:fillRect/>
          </a:stretch>
        </p:blipFill>
        <p:spPr>
          <a:xfrm>
            <a:off x="4751670" y="1545771"/>
            <a:ext cx="6830729" cy="2828476"/>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67835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F3BEA-A933-C928-C262-2D9A5AC53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2525C9-F60A-1291-E13E-1A11F8F9D4FF}"/>
              </a:ext>
            </a:extLst>
          </p:cNvPr>
          <p:cNvSpPr>
            <a:spLocks noGrp="1"/>
          </p:cNvSpPr>
          <p:nvPr>
            <p:ph type="title"/>
          </p:nvPr>
        </p:nvSpPr>
        <p:spPr/>
        <p:txBody>
          <a:bodyPr/>
          <a:lstStyle/>
          <a:p>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Projekta iesnieguma sagatavošana (</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3</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lv-LV"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US" dirty="0"/>
          </a:p>
        </p:txBody>
      </p:sp>
      <p:sp>
        <p:nvSpPr>
          <p:cNvPr id="7" name="Slide Number Placeholder 6">
            <a:extLst>
              <a:ext uri="{FF2B5EF4-FFF2-40B4-BE49-F238E27FC236}">
                <a16:creationId xmlns:a16="http://schemas.microsoft.com/office/drawing/2014/main" id="{CC420116-E0FB-574F-9EDB-952FFA6E3604}"/>
              </a:ext>
            </a:extLst>
          </p:cNvPr>
          <p:cNvSpPr>
            <a:spLocks noGrp="1"/>
          </p:cNvSpPr>
          <p:nvPr>
            <p:ph type="sldNum" sz="quarter" idx="13"/>
          </p:nvPr>
        </p:nvSpPr>
        <p:spPr/>
        <p:txBody>
          <a:bodyPr/>
          <a:lstStyle/>
          <a:p>
            <a:pPr>
              <a:defRPr/>
            </a:pPr>
            <a:fld id="{C13FA9C7-40A2-43F9-855C-6D03F26BCF39}" type="slidenum">
              <a:rPr lang="en-US" altLang="lv-LV" smtClean="0"/>
              <a:pPr>
                <a:defRPr/>
              </a:pPr>
              <a:t>6</a:t>
            </a:fld>
            <a:endParaRPr lang="en-US" altLang="lv-LV"/>
          </a:p>
        </p:txBody>
      </p:sp>
      <p:cxnSp>
        <p:nvCxnSpPr>
          <p:cNvPr id="6" name="Straight Arrow Connector 5">
            <a:extLst>
              <a:ext uri="{FF2B5EF4-FFF2-40B4-BE49-F238E27FC236}">
                <a16:creationId xmlns:a16="http://schemas.microsoft.com/office/drawing/2014/main" id="{6A037FF5-F24F-7D32-C548-597B658C3E0A}"/>
              </a:ext>
            </a:extLst>
          </p:cNvPr>
          <p:cNvCxnSpPr/>
          <p:nvPr/>
        </p:nvCxnSpPr>
        <p:spPr>
          <a:xfrm>
            <a:off x="1745080" y="3946777"/>
            <a:ext cx="0" cy="576000"/>
          </a:xfrm>
          <a:prstGeom prst="straightConnector1">
            <a:avLst/>
          </a:prstGeom>
          <a:ln w="38100">
            <a:solidFill>
              <a:srgbClr val="1B2BA5"/>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F9A6B2E9-3E62-0110-3E7C-14643EF2A3F7}"/>
              </a:ext>
            </a:extLst>
          </p:cNvPr>
          <p:cNvPicPr>
            <a:picLocks noChangeAspect="1"/>
          </p:cNvPicPr>
          <p:nvPr/>
        </p:nvPicPr>
        <p:blipFill>
          <a:blip r:embed="rId3"/>
          <a:stretch>
            <a:fillRect/>
          </a:stretch>
        </p:blipFill>
        <p:spPr>
          <a:xfrm>
            <a:off x="575611" y="1524000"/>
            <a:ext cx="10770909" cy="5105400"/>
          </a:xfrm>
          <a:prstGeom prst="rect">
            <a:avLst/>
          </a:prstGeom>
        </p:spPr>
        <p:style>
          <a:lnRef idx="2">
            <a:schemeClr val="accent1"/>
          </a:lnRef>
          <a:fillRef idx="1">
            <a:schemeClr val="lt1"/>
          </a:fillRef>
          <a:effectRef idx="0">
            <a:schemeClr val="accent1"/>
          </a:effectRef>
          <a:fontRef idx="minor">
            <a:schemeClr val="dk1"/>
          </a:fontRef>
        </p:style>
      </p:pic>
      <p:grpSp>
        <p:nvGrpSpPr>
          <p:cNvPr id="27" name="Group 26">
            <a:extLst>
              <a:ext uri="{FF2B5EF4-FFF2-40B4-BE49-F238E27FC236}">
                <a16:creationId xmlns:a16="http://schemas.microsoft.com/office/drawing/2014/main" id="{59C37341-E14F-D203-B526-3A2165C50AA8}"/>
              </a:ext>
            </a:extLst>
          </p:cNvPr>
          <p:cNvGrpSpPr/>
          <p:nvPr/>
        </p:nvGrpSpPr>
        <p:grpSpPr>
          <a:xfrm>
            <a:off x="608291" y="3691667"/>
            <a:ext cx="2200270" cy="1245759"/>
            <a:chOff x="988647" y="4349023"/>
            <a:chExt cx="2200270" cy="1245759"/>
          </a:xfrm>
        </p:grpSpPr>
        <p:cxnSp>
          <p:nvCxnSpPr>
            <p:cNvPr id="28" name="Straight Arrow Connector 27">
              <a:extLst>
                <a:ext uri="{FF2B5EF4-FFF2-40B4-BE49-F238E27FC236}">
                  <a16:creationId xmlns:a16="http://schemas.microsoft.com/office/drawing/2014/main" id="{ACC24B65-FA11-5C53-8526-F21BBCDE0371}"/>
                </a:ext>
              </a:extLst>
            </p:cNvPr>
            <p:cNvCxnSpPr/>
            <p:nvPr/>
          </p:nvCxnSpPr>
          <p:spPr>
            <a:xfrm>
              <a:off x="2234293" y="4349023"/>
              <a:ext cx="0" cy="576000"/>
            </a:xfrm>
            <a:prstGeom prst="straightConnector1">
              <a:avLst/>
            </a:prstGeom>
            <a:ln w="38100">
              <a:solidFill>
                <a:srgbClr val="1B2BA5"/>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1521B2FD-47E6-9C38-1603-18D49A850F7B}"/>
                </a:ext>
              </a:extLst>
            </p:cNvPr>
            <p:cNvSpPr/>
            <p:nvPr/>
          </p:nvSpPr>
          <p:spPr>
            <a:xfrm>
              <a:off x="988647" y="5106911"/>
              <a:ext cx="2200270" cy="487871"/>
            </a:xfrm>
            <a:prstGeom prst="rect">
              <a:avLst/>
            </a:prstGeom>
            <a:ln>
              <a:solidFill>
                <a:srgbClr val="1B2BA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lv-LV" sz="1400" dirty="0">
                  <a:solidFill>
                    <a:srgbClr val="1B2BA5"/>
                  </a:solidFill>
                  <a:latin typeface="Verdana" panose="020B0604030504040204" pitchFamily="34" charset="0"/>
                  <a:ea typeface="Verdana" panose="020B0604030504040204" pitchFamily="34" charset="0"/>
                </a:rPr>
                <a:t>Projekta iesnieguma sadaļas un pielikumi</a:t>
              </a:r>
            </a:p>
          </p:txBody>
        </p:sp>
      </p:grpSp>
      <p:grpSp>
        <p:nvGrpSpPr>
          <p:cNvPr id="30" name="Group 29">
            <a:extLst>
              <a:ext uri="{FF2B5EF4-FFF2-40B4-BE49-F238E27FC236}">
                <a16:creationId xmlns:a16="http://schemas.microsoft.com/office/drawing/2014/main" id="{478C29F4-3CED-9D5E-C39F-F4B454BD2E41}"/>
              </a:ext>
            </a:extLst>
          </p:cNvPr>
          <p:cNvGrpSpPr/>
          <p:nvPr/>
        </p:nvGrpSpPr>
        <p:grpSpPr>
          <a:xfrm>
            <a:off x="9921185" y="2498139"/>
            <a:ext cx="1458015" cy="899974"/>
            <a:chOff x="8691282" y="1433651"/>
            <a:chExt cx="1458015" cy="899974"/>
          </a:xfrm>
        </p:grpSpPr>
        <p:cxnSp>
          <p:nvCxnSpPr>
            <p:cNvPr id="31" name="Straight Arrow Connector 30">
              <a:extLst>
                <a:ext uri="{FF2B5EF4-FFF2-40B4-BE49-F238E27FC236}">
                  <a16:creationId xmlns:a16="http://schemas.microsoft.com/office/drawing/2014/main" id="{ECDCF8F2-1DFF-26D1-B85B-8E3F7F9E2BD5}"/>
                </a:ext>
              </a:extLst>
            </p:cNvPr>
            <p:cNvCxnSpPr/>
            <p:nvPr/>
          </p:nvCxnSpPr>
          <p:spPr>
            <a:xfrm flipV="1">
              <a:off x="9596718" y="1724025"/>
              <a:ext cx="0" cy="609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E41F7C2C-D37F-8B6F-9C17-285B057EC046}"/>
                </a:ext>
              </a:extLst>
            </p:cNvPr>
            <p:cNvSpPr/>
            <p:nvPr/>
          </p:nvSpPr>
          <p:spPr>
            <a:xfrm>
              <a:off x="8691282" y="1433651"/>
              <a:ext cx="1458015" cy="290374"/>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lv-LV" sz="1400" dirty="0">
                  <a:solidFill>
                    <a:srgbClr val="FF0000"/>
                  </a:solidFill>
                  <a:latin typeface="Calibri" panose="020F0502020204030204" pitchFamily="34" charset="0"/>
                  <a:ea typeface="Calibri" panose="020F0502020204030204" pitchFamily="34" charset="0"/>
                  <a:cs typeface="Calibri" panose="020F0502020204030204" pitchFamily="34" charset="0"/>
                </a:rPr>
                <a:t>Kontrole </a:t>
              </a:r>
            </a:p>
          </p:txBody>
        </p:sp>
      </p:grpSp>
      <p:sp>
        <p:nvSpPr>
          <p:cNvPr id="4" name="Rectangle 3">
            <a:extLst>
              <a:ext uri="{FF2B5EF4-FFF2-40B4-BE49-F238E27FC236}">
                <a16:creationId xmlns:a16="http://schemas.microsoft.com/office/drawing/2014/main" id="{4DD55781-2DF2-F405-F1AF-AE00D00471A4}"/>
              </a:ext>
            </a:extLst>
          </p:cNvPr>
          <p:cNvSpPr/>
          <p:nvPr/>
        </p:nvSpPr>
        <p:spPr>
          <a:xfrm>
            <a:off x="5570806" y="4352198"/>
            <a:ext cx="378099" cy="34129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solidFill>
                <a:srgbClr val="339933"/>
              </a:solidFill>
            </a:endParaRPr>
          </a:p>
        </p:txBody>
      </p:sp>
      <p:sp>
        <p:nvSpPr>
          <p:cNvPr id="8" name="Rectangle 7">
            <a:extLst>
              <a:ext uri="{FF2B5EF4-FFF2-40B4-BE49-F238E27FC236}">
                <a16:creationId xmlns:a16="http://schemas.microsoft.com/office/drawing/2014/main" id="{2CCFF76C-DEC4-6DAE-00F9-B701DA53A877}"/>
              </a:ext>
            </a:extLst>
          </p:cNvPr>
          <p:cNvSpPr/>
          <p:nvPr/>
        </p:nvSpPr>
        <p:spPr>
          <a:xfrm>
            <a:off x="11113478" y="3571158"/>
            <a:ext cx="295375" cy="2903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solidFill>
                <a:srgbClr val="339933"/>
              </a:solidFill>
            </a:endParaRPr>
          </a:p>
        </p:txBody>
      </p:sp>
      <p:sp>
        <p:nvSpPr>
          <p:cNvPr id="9" name="Rectangle 8">
            <a:extLst>
              <a:ext uri="{FF2B5EF4-FFF2-40B4-BE49-F238E27FC236}">
                <a16:creationId xmlns:a16="http://schemas.microsoft.com/office/drawing/2014/main" id="{4CD492CE-7EF5-4666-F4FB-510DD3778E2A}"/>
              </a:ext>
            </a:extLst>
          </p:cNvPr>
          <p:cNvSpPr/>
          <p:nvPr/>
        </p:nvSpPr>
        <p:spPr>
          <a:xfrm>
            <a:off x="10446920" y="1888538"/>
            <a:ext cx="899599" cy="60960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solidFill>
                <a:srgbClr val="339933"/>
              </a:solidFill>
            </a:endParaRPr>
          </a:p>
        </p:txBody>
      </p:sp>
    </p:spTree>
    <p:extLst>
      <p:ext uri="{BB962C8B-B14F-4D97-AF65-F5344CB8AC3E}">
        <p14:creationId xmlns:p14="http://schemas.microsoft.com/office/powerpoint/2010/main" val="173625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C5DA1-D427-89A8-4826-45E7A5DF3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D6EC1-692E-5BB7-18F5-D587877118C1}"/>
              </a:ext>
            </a:extLst>
          </p:cNvPr>
          <p:cNvSpPr>
            <a:spLocks noGrp="1"/>
          </p:cNvSpPr>
          <p:nvPr>
            <p:ph type="title"/>
          </p:nvPr>
        </p:nvSpPr>
        <p:spPr/>
        <p:txBody>
          <a:bodyPr>
            <a:normAutofit/>
          </a:bodyPr>
          <a:lstStyle/>
          <a:p>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Projekta iesnieguma sagatavošana (</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4</a:t>
            </a:r>
            <a:r>
              <a:rPr kumimoji="0" lang="lv-LV"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US" sz="2800" dirty="0"/>
          </a:p>
        </p:txBody>
      </p:sp>
      <p:sp>
        <p:nvSpPr>
          <p:cNvPr id="5" name="Text Placeholder 4">
            <a:extLst>
              <a:ext uri="{FF2B5EF4-FFF2-40B4-BE49-F238E27FC236}">
                <a16:creationId xmlns:a16="http://schemas.microsoft.com/office/drawing/2014/main" id="{0B20C8C1-8501-00C0-C829-8B3A75D6FE12}"/>
              </a:ext>
            </a:extLst>
          </p:cNvPr>
          <p:cNvSpPr>
            <a:spLocks noGrp="1"/>
          </p:cNvSpPr>
          <p:nvPr>
            <p:ph type="body" sz="quarter" idx="10"/>
          </p:nvPr>
        </p:nvSpPr>
        <p:spPr/>
        <p:txBody>
          <a:bodyPr/>
          <a:lstStyle/>
          <a:p>
            <a:endParaRPr lang="en-US"/>
          </a:p>
        </p:txBody>
      </p:sp>
      <p:sp>
        <p:nvSpPr>
          <p:cNvPr id="6" name="Text Placeholder 5">
            <a:extLst>
              <a:ext uri="{FF2B5EF4-FFF2-40B4-BE49-F238E27FC236}">
                <a16:creationId xmlns:a16="http://schemas.microsoft.com/office/drawing/2014/main" id="{50A82CDD-0214-EFD0-10A0-6B83C7CD53F4}"/>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4656583C-66D7-A2E3-E22A-2CF020ED5B9E}"/>
              </a:ext>
            </a:extLst>
          </p:cNvPr>
          <p:cNvSpPr>
            <a:spLocks noGrp="1"/>
          </p:cNvSpPr>
          <p:nvPr>
            <p:ph type="sldNum" sz="quarter" idx="13"/>
          </p:nvPr>
        </p:nvSpPr>
        <p:spPr/>
        <p:txBody>
          <a:bodyPr/>
          <a:lstStyle/>
          <a:p>
            <a:pPr>
              <a:defRPr/>
            </a:pPr>
            <a:fld id="{C13FA9C7-40A2-43F9-855C-6D03F26BCF39}" type="slidenum">
              <a:rPr lang="en-US" altLang="lv-LV" smtClean="0"/>
              <a:pPr>
                <a:defRPr/>
              </a:pPr>
              <a:t>7</a:t>
            </a:fld>
            <a:endParaRPr lang="en-US" altLang="lv-LV"/>
          </a:p>
        </p:txBody>
      </p:sp>
      <p:pic>
        <p:nvPicPr>
          <p:cNvPr id="4" name="Picture 3">
            <a:extLst>
              <a:ext uri="{FF2B5EF4-FFF2-40B4-BE49-F238E27FC236}">
                <a16:creationId xmlns:a16="http://schemas.microsoft.com/office/drawing/2014/main" id="{A8B1EDB4-17BC-42AF-D411-93B8A2B127B9}"/>
              </a:ext>
            </a:extLst>
          </p:cNvPr>
          <p:cNvPicPr>
            <a:picLocks noChangeAspect="1"/>
          </p:cNvPicPr>
          <p:nvPr/>
        </p:nvPicPr>
        <p:blipFill>
          <a:blip r:embed="rId3"/>
          <a:stretch>
            <a:fillRect/>
          </a:stretch>
        </p:blipFill>
        <p:spPr>
          <a:xfrm>
            <a:off x="268153" y="1695388"/>
            <a:ext cx="9906000" cy="4629212"/>
          </a:xfrm>
          <a:prstGeom prst="rect">
            <a:avLst/>
          </a:prstGeom>
        </p:spPr>
        <p:style>
          <a:lnRef idx="2">
            <a:schemeClr val="accent1"/>
          </a:lnRef>
          <a:fillRef idx="1">
            <a:schemeClr val="lt1"/>
          </a:fillRef>
          <a:effectRef idx="0">
            <a:schemeClr val="accent1"/>
          </a:effectRef>
          <a:fontRef idx="minor">
            <a:schemeClr val="dk1"/>
          </a:fontRef>
        </p:style>
      </p:pic>
      <p:pic>
        <p:nvPicPr>
          <p:cNvPr id="9" name="Picture 8">
            <a:extLst>
              <a:ext uri="{FF2B5EF4-FFF2-40B4-BE49-F238E27FC236}">
                <a16:creationId xmlns:a16="http://schemas.microsoft.com/office/drawing/2014/main" id="{ED5B2453-5313-0D7D-C600-7602315DBD8A}"/>
              </a:ext>
            </a:extLst>
          </p:cNvPr>
          <p:cNvPicPr>
            <a:picLocks noChangeAspect="1"/>
          </p:cNvPicPr>
          <p:nvPr/>
        </p:nvPicPr>
        <p:blipFill>
          <a:blip r:embed="rId4"/>
          <a:stretch>
            <a:fillRect/>
          </a:stretch>
        </p:blipFill>
        <p:spPr>
          <a:xfrm>
            <a:off x="5497286" y="2960914"/>
            <a:ext cx="6389822" cy="2359078"/>
          </a:xfrm>
          <a:prstGeom prst="rect">
            <a:avLst/>
          </a:prstGeom>
        </p:spPr>
        <p:style>
          <a:lnRef idx="2">
            <a:schemeClr val="accent1"/>
          </a:lnRef>
          <a:fillRef idx="1">
            <a:schemeClr val="lt1"/>
          </a:fillRef>
          <a:effectRef idx="0">
            <a:schemeClr val="accent1"/>
          </a:effectRef>
          <a:fontRef idx="minor">
            <a:schemeClr val="dk1"/>
          </a:fontRef>
        </p:style>
      </p:pic>
      <p:cxnSp>
        <p:nvCxnSpPr>
          <p:cNvPr id="10" name="Straight Arrow Connector 9">
            <a:extLst>
              <a:ext uri="{FF2B5EF4-FFF2-40B4-BE49-F238E27FC236}">
                <a16:creationId xmlns:a16="http://schemas.microsoft.com/office/drawing/2014/main" id="{CAB854E1-B460-E58D-59D7-3FA6EF3FB699}"/>
              </a:ext>
            </a:extLst>
          </p:cNvPr>
          <p:cNvCxnSpPr>
            <a:cxnSpLocks/>
          </p:cNvCxnSpPr>
          <p:nvPr/>
        </p:nvCxnSpPr>
        <p:spPr>
          <a:xfrm>
            <a:off x="1066800" y="3056164"/>
            <a:ext cx="1528482" cy="1268186"/>
          </a:xfrm>
          <a:prstGeom prst="straightConnector1">
            <a:avLst/>
          </a:prstGeom>
          <a:ln w="38100">
            <a:solidFill>
              <a:srgbClr val="33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9B697CA-7245-7673-1528-F5617C6CE243}"/>
              </a:ext>
            </a:extLst>
          </p:cNvPr>
          <p:cNvCxnSpPr>
            <a:cxnSpLocks/>
            <a:stCxn id="24" idx="3"/>
          </p:cNvCxnSpPr>
          <p:nvPr/>
        </p:nvCxnSpPr>
        <p:spPr>
          <a:xfrm flipV="1">
            <a:off x="3676650" y="4513384"/>
            <a:ext cx="1907721" cy="1593"/>
          </a:xfrm>
          <a:prstGeom prst="straightConnector1">
            <a:avLst/>
          </a:prstGeom>
          <a:ln w="38100">
            <a:solidFill>
              <a:srgbClr val="339933"/>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12005C7-9EEB-762D-C93D-5C54C3AF3629}"/>
              </a:ext>
            </a:extLst>
          </p:cNvPr>
          <p:cNvSpPr/>
          <p:nvPr/>
        </p:nvSpPr>
        <p:spPr>
          <a:xfrm>
            <a:off x="264886" y="2809875"/>
            <a:ext cx="1158342" cy="24628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
        <p:nvSpPr>
          <p:cNvPr id="24" name="Rectangle 23">
            <a:extLst>
              <a:ext uri="{FF2B5EF4-FFF2-40B4-BE49-F238E27FC236}">
                <a16:creationId xmlns:a16="http://schemas.microsoft.com/office/drawing/2014/main" id="{155F1BAF-3FCB-8013-C3DC-46535FA4CB55}"/>
              </a:ext>
            </a:extLst>
          </p:cNvPr>
          <p:cNvSpPr/>
          <p:nvPr/>
        </p:nvSpPr>
        <p:spPr>
          <a:xfrm>
            <a:off x="2595282" y="4324350"/>
            <a:ext cx="1081368" cy="3812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Tree>
    <p:extLst>
      <p:ext uri="{BB962C8B-B14F-4D97-AF65-F5344CB8AC3E}">
        <p14:creationId xmlns:p14="http://schemas.microsoft.com/office/powerpoint/2010/main" val="58051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9525C-03A4-89AB-638A-4404BDEA519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746D6BC-822D-4C67-0769-82BDDDC68CB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1F2955C-9317-D0E9-8FFC-1CEF521E7073}"/>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9D0968A3-6C62-E91C-D681-8B2DAD88B265}"/>
              </a:ext>
            </a:extLst>
          </p:cNvPr>
          <p:cNvSpPr>
            <a:spLocks noGrp="1"/>
          </p:cNvSpPr>
          <p:nvPr>
            <p:ph type="sldNum" sz="quarter" idx="13"/>
          </p:nvPr>
        </p:nvSpPr>
        <p:spPr/>
        <p:txBody>
          <a:bodyPr/>
          <a:lstStyle/>
          <a:p>
            <a:pPr>
              <a:defRPr/>
            </a:pPr>
            <a:fld id="{6D06F1E7-C627-40E0-96DD-23F4E59E8932}" type="slidenum">
              <a:rPr lang="en-US" altLang="lv-LV" smtClean="0"/>
              <a:pPr>
                <a:defRPr/>
              </a:pPr>
              <a:t>8</a:t>
            </a:fld>
            <a:endParaRPr lang="en-US" altLang="lv-LV"/>
          </a:p>
        </p:txBody>
      </p:sp>
      <p:cxnSp>
        <p:nvCxnSpPr>
          <p:cNvPr id="11" name="Straight Arrow Connector 10">
            <a:extLst>
              <a:ext uri="{FF2B5EF4-FFF2-40B4-BE49-F238E27FC236}">
                <a16:creationId xmlns:a16="http://schemas.microsoft.com/office/drawing/2014/main" id="{8CFD1547-F642-7C09-EB56-A16397C604F2}"/>
              </a:ext>
            </a:extLst>
          </p:cNvPr>
          <p:cNvCxnSpPr>
            <a:cxnSpLocks/>
          </p:cNvCxnSpPr>
          <p:nvPr/>
        </p:nvCxnSpPr>
        <p:spPr>
          <a:xfrm>
            <a:off x="6395597" y="3012831"/>
            <a:ext cx="780707" cy="0"/>
          </a:xfrm>
          <a:prstGeom prst="straightConnector1">
            <a:avLst/>
          </a:prstGeom>
          <a:ln w="38100">
            <a:solidFill>
              <a:srgbClr val="339933"/>
            </a:solidFill>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DB447268-D7C2-44A0-79F8-3CE14393B7BA}"/>
              </a:ext>
            </a:extLst>
          </p:cNvPr>
          <p:cNvSpPr txBox="1">
            <a:spLocks/>
          </p:cNvSpPr>
          <p:nvPr/>
        </p:nvSpPr>
        <p:spPr>
          <a:xfrm>
            <a:off x="2595282" y="304802"/>
            <a:ext cx="8987118" cy="1066799"/>
          </a:xfrm>
          <a:prstGeom prst="rect">
            <a:avLst/>
          </a:prstGeom>
        </p:spPr>
        <p:txBody>
          <a:bodyPr/>
          <a:lst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Projekta iesnieguma sagatavošana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5</a:t>
            </a:r>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lv-LV"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dirty="0"/>
          </a:p>
        </p:txBody>
      </p:sp>
      <p:pic>
        <p:nvPicPr>
          <p:cNvPr id="12" name="Picture 11">
            <a:extLst>
              <a:ext uri="{FF2B5EF4-FFF2-40B4-BE49-F238E27FC236}">
                <a16:creationId xmlns:a16="http://schemas.microsoft.com/office/drawing/2014/main" id="{9E3B8414-309B-1AD3-3B5A-EF3E299AE6F9}"/>
              </a:ext>
            </a:extLst>
          </p:cNvPr>
          <p:cNvPicPr>
            <a:picLocks noChangeAspect="1"/>
          </p:cNvPicPr>
          <p:nvPr/>
        </p:nvPicPr>
        <p:blipFill>
          <a:blip r:embed="rId3"/>
          <a:stretch>
            <a:fillRect/>
          </a:stretch>
        </p:blipFill>
        <p:spPr>
          <a:xfrm>
            <a:off x="668440" y="1671395"/>
            <a:ext cx="6799160" cy="3126997"/>
          </a:xfrm>
          <a:prstGeom prst="rect">
            <a:avLst/>
          </a:prstGeom>
        </p:spPr>
        <p:style>
          <a:lnRef idx="2">
            <a:schemeClr val="accent1"/>
          </a:lnRef>
          <a:fillRef idx="1">
            <a:schemeClr val="lt1"/>
          </a:fillRef>
          <a:effectRef idx="0">
            <a:schemeClr val="accent1"/>
          </a:effectRef>
          <a:fontRef idx="minor">
            <a:schemeClr val="dk1"/>
          </a:fontRef>
        </p:style>
      </p:pic>
      <p:sp>
        <p:nvSpPr>
          <p:cNvPr id="13" name="Rectangle: Rounded Corners 12">
            <a:extLst>
              <a:ext uri="{FF2B5EF4-FFF2-40B4-BE49-F238E27FC236}">
                <a16:creationId xmlns:a16="http://schemas.microsoft.com/office/drawing/2014/main" id="{E322C1D2-A537-B44C-E638-5AB09EED76E3}"/>
              </a:ext>
            </a:extLst>
          </p:cNvPr>
          <p:cNvSpPr/>
          <p:nvPr/>
        </p:nvSpPr>
        <p:spPr>
          <a:xfrm>
            <a:off x="7815942" y="1895791"/>
            <a:ext cx="3766457" cy="142841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lv-LV" sz="1600" dirty="0">
                <a:solidFill>
                  <a:schemeClr val="tx2"/>
                </a:solidFill>
                <a:latin typeface="Calibri" panose="020F0502020204030204" pitchFamily="34" charset="0"/>
                <a:ea typeface="Calibri" panose="020F0502020204030204" pitchFamily="34" charset="0"/>
                <a:cs typeface="Calibri" panose="020F0502020204030204" pitchFamily="34" charset="0"/>
              </a:rPr>
              <a:t>Norāda informāciju par aktivitātēm, pasākumiem u.tml. darbībām, kas tiks veiktas attiecīgās projekta darbības īstenošanas laikā</a:t>
            </a:r>
            <a:endPar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gn="ctr"/>
            <a:r>
              <a:rPr lang="lv-LV" sz="1600" dirty="0">
                <a:solidFill>
                  <a:schemeClr val="tx2"/>
                </a:solidFill>
                <a:latin typeface="Calibri" panose="020F0502020204030204" pitchFamily="34" charset="0"/>
                <a:ea typeface="Calibri" panose="020F0502020204030204" pitchFamily="34" charset="0"/>
                <a:cs typeface="Calibri" panose="020F0502020204030204" pitchFamily="34" charset="0"/>
              </a:rPr>
              <a:t>Norāda sasniedzamu darbības rezultātu</a:t>
            </a:r>
          </a:p>
        </p:txBody>
      </p:sp>
      <p:sp>
        <p:nvSpPr>
          <p:cNvPr id="16" name="Rectangle: Rounded Corners 15">
            <a:extLst>
              <a:ext uri="{FF2B5EF4-FFF2-40B4-BE49-F238E27FC236}">
                <a16:creationId xmlns:a16="http://schemas.microsoft.com/office/drawing/2014/main" id="{827BD502-2EDE-38B4-A9FD-D4560BDB8D20}"/>
              </a:ext>
            </a:extLst>
          </p:cNvPr>
          <p:cNvSpPr/>
          <p:nvPr/>
        </p:nvSpPr>
        <p:spPr>
          <a:xfrm>
            <a:off x="6603219" y="4310743"/>
            <a:ext cx="4876801" cy="110183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lv-LV" sz="1600" dirty="0">
                <a:solidFill>
                  <a:schemeClr val="tx2"/>
                </a:solidFill>
                <a:latin typeface="Calibri" panose="020F0502020204030204" pitchFamily="34" charset="0"/>
                <a:ea typeface="Calibri" panose="020F0502020204030204" pitchFamily="34" charset="0"/>
                <a:cs typeface="Calibri" panose="020F0502020204030204" pitchFamily="34" charset="0"/>
              </a:rPr>
              <a:t>Ja nepieciešams, veido darbības </a:t>
            </a:r>
            <a:r>
              <a:rPr lang="lv-LV"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apakšdarbības</a:t>
            </a:r>
            <a:r>
              <a:rPr lang="lv-LV" sz="1600" dirty="0">
                <a:solidFill>
                  <a:schemeClr val="tx2"/>
                </a:solidFill>
                <a:latin typeface="Calibri" panose="020F0502020204030204" pitchFamily="34" charset="0"/>
                <a:ea typeface="Calibri" panose="020F0502020204030204" pitchFamily="34" charset="0"/>
                <a:cs typeface="Calibri" panose="020F0502020204030204" pitchFamily="34" charset="0"/>
              </a:rPr>
              <a:t>, piemēram, projektēšana, autoruzraudzība, būvuzraudzība</a:t>
            </a:r>
          </a:p>
        </p:txBody>
      </p:sp>
      <p:sp>
        <p:nvSpPr>
          <p:cNvPr id="31" name="Rectangle 30">
            <a:extLst>
              <a:ext uri="{FF2B5EF4-FFF2-40B4-BE49-F238E27FC236}">
                <a16:creationId xmlns:a16="http://schemas.microsoft.com/office/drawing/2014/main" id="{89794A5D-2408-1329-D216-688A318D90E3}"/>
              </a:ext>
            </a:extLst>
          </p:cNvPr>
          <p:cNvSpPr/>
          <p:nvPr/>
        </p:nvSpPr>
        <p:spPr>
          <a:xfrm>
            <a:off x="668440" y="3133726"/>
            <a:ext cx="1143434" cy="2952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
        <p:nvSpPr>
          <p:cNvPr id="33" name="Rectangle 32">
            <a:extLst>
              <a:ext uri="{FF2B5EF4-FFF2-40B4-BE49-F238E27FC236}">
                <a16:creationId xmlns:a16="http://schemas.microsoft.com/office/drawing/2014/main" id="{C407E863-5D56-63C6-6BC6-9CBD30720BBB}"/>
              </a:ext>
            </a:extLst>
          </p:cNvPr>
          <p:cNvSpPr/>
          <p:nvPr/>
        </p:nvSpPr>
        <p:spPr>
          <a:xfrm>
            <a:off x="6715124" y="2484767"/>
            <a:ext cx="867579" cy="2897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cxnSp>
        <p:nvCxnSpPr>
          <p:cNvPr id="35" name="Straight Arrow Connector 34">
            <a:extLst>
              <a:ext uri="{FF2B5EF4-FFF2-40B4-BE49-F238E27FC236}">
                <a16:creationId xmlns:a16="http://schemas.microsoft.com/office/drawing/2014/main" id="{54DE5DDC-A417-64EC-BA95-87D3F2971B60}"/>
              </a:ext>
            </a:extLst>
          </p:cNvPr>
          <p:cNvCxnSpPr>
            <a:cxnSpLocks/>
          </p:cNvCxnSpPr>
          <p:nvPr/>
        </p:nvCxnSpPr>
        <p:spPr>
          <a:xfrm>
            <a:off x="1811874" y="3324205"/>
            <a:ext cx="4791345" cy="1285895"/>
          </a:xfrm>
          <a:prstGeom prst="straightConnector1">
            <a:avLst/>
          </a:prstGeom>
          <a:ln w="38100">
            <a:solidFill>
              <a:srgbClr val="1B2BA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8419C57-067C-C2DB-A936-3E4FF4C0199F}"/>
              </a:ext>
            </a:extLst>
          </p:cNvPr>
          <p:cNvCxnSpPr>
            <a:cxnSpLocks/>
            <a:stCxn id="33" idx="3"/>
            <a:endCxn id="13" idx="1"/>
          </p:cNvCxnSpPr>
          <p:nvPr/>
        </p:nvCxnSpPr>
        <p:spPr>
          <a:xfrm flipV="1">
            <a:off x="7582703" y="2609998"/>
            <a:ext cx="233239" cy="19659"/>
          </a:xfrm>
          <a:prstGeom prst="straightConnector1">
            <a:avLst/>
          </a:prstGeom>
          <a:ln w="38100">
            <a:solidFill>
              <a:srgbClr val="1B2B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958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8D388-C9C7-610A-997D-7597236154F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B8A4D9-C14D-02CF-DBBA-35F934C3FEBA}"/>
              </a:ext>
            </a:extLst>
          </p:cNvPr>
          <p:cNvSpPr>
            <a:spLocks noGrp="1"/>
          </p:cNvSpPr>
          <p:nvPr>
            <p:ph type="sldNum" sz="quarter" idx="13"/>
          </p:nvPr>
        </p:nvSpPr>
        <p:spPr/>
        <p:txBody>
          <a:bodyPr/>
          <a:lstStyle/>
          <a:p>
            <a:pPr>
              <a:defRPr/>
            </a:pPr>
            <a:fld id="{6D06F1E7-C627-40E0-96DD-23F4E59E8932}" type="slidenum">
              <a:rPr lang="en-US" altLang="lv-LV" smtClean="0"/>
              <a:pPr>
                <a:defRPr/>
              </a:pPr>
              <a:t>9</a:t>
            </a:fld>
            <a:endParaRPr lang="en-US" altLang="lv-LV"/>
          </a:p>
        </p:txBody>
      </p:sp>
      <p:sp>
        <p:nvSpPr>
          <p:cNvPr id="2" name="Title 1">
            <a:extLst>
              <a:ext uri="{FF2B5EF4-FFF2-40B4-BE49-F238E27FC236}">
                <a16:creationId xmlns:a16="http://schemas.microsoft.com/office/drawing/2014/main" id="{C738521E-4A6B-7798-7B32-1FD30F54F62E}"/>
              </a:ext>
            </a:extLst>
          </p:cNvPr>
          <p:cNvSpPr txBox="1">
            <a:spLocks/>
          </p:cNvSpPr>
          <p:nvPr/>
        </p:nvSpPr>
        <p:spPr>
          <a:xfrm>
            <a:off x="2595282" y="304802"/>
            <a:ext cx="8987118" cy="1066799"/>
          </a:xfrm>
          <a:prstGeom prst="rect">
            <a:avLst/>
          </a:prstGeom>
        </p:spPr>
        <p:txBody>
          <a:bodyPr/>
          <a:lst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Projekta iesnieguma sagatavošana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6</a:t>
            </a:r>
            <a:r>
              <a:rPr lang="lv-LV" sz="28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lv-LV"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dirty="0"/>
          </a:p>
        </p:txBody>
      </p:sp>
      <p:pic>
        <p:nvPicPr>
          <p:cNvPr id="7" name="Picture 6">
            <a:extLst>
              <a:ext uri="{FF2B5EF4-FFF2-40B4-BE49-F238E27FC236}">
                <a16:creationId xmlns:a16="http://schemas.microsoft.com/office/drawing/2014/main" id="{20D70065-21FE-613F-94A7-DBC2D25FF717}"/>
              </a:ext>
            </a:extLst>
          </p:cNvPr>
          <p:cNvPicPr>
            <a:picLocks noChangeAspect="1"/>
          </p:cNvPicPr>
          <p:nvPr/>
        </p:nvPicPr>
        <p:blipFill>
          <a:blip r:embed="rId3"/>
          <a:stretch>
            <a:fillRect/>
          </a:stretch>
        </p:blipFill>
        <p:spPr>
          <a:xfrm>
            <a:off x="504826" y="1725929"/>
            <a:ext cx="6362083" cy="3036134"/>
          </a:xfrm>
          <a:prstGeom prst="rect">
            <a:avLst/>
          </a:prstGeom>
        </p:spPr>
        <p:style>
          <a:lnRef idx="2">
            <a:schemeClr val="accent1"/>
          </a:lnRef>
          <a:fillRef idx="1">
            <a:schemeClr val="lt1"/>
          </a:fillRef>
          <a:effectRef idx="0">
            <a:schemeClr val="accent1"/>
          </a:effectRef>
          <a:fontRef idx="minor">
            <a:schemeClr val="dk1"/>
          </a:fontRef>
        </p:style>
      </p:pic>
      <p:pic>
        <p:nvPicPr>
          <p:cNvPr id="11" name="Picture 10">
            <a:extLst>
              <a:ext uri="{FF2B5EF4-FFF2-40B4-BE49-F238E27FC236}">
                <a16:creationId xmlns:a16="http://schemas.microsoft.com/office/drawing/2014/main" id="{E8C925F7-41FF-EB7A-CB89-D06796DCB1B9}"/>
              </a:ext>
            </a:extLst>
          </p:cNvPr>
          <p:cNvPicPr>
            <a:picLocks noChangeAspect="1"/>
          </p:cNvPicPr>
          <p:nvPr/>
        </p:nvPicPr>
        <p:blipFill>
          <a:blip r:embed="rId4"/>
          <a:stretch>
            <a:fillRect/>
          </a:stretch>
        </p:blipFill>
        <p:spPr>
          <a:xfrm>
            <a:off x="6753224" y="1807135"/>
            <a:ext cx="5306946" cy="2873722"/>
          </a:xfrm>
          <a:prstGeom prst="rect">
            <a:avLst/>
          </a:prstGeom>
        </p:spPr>
        <p:style>
          <a:lnRef idx="2">
            <a:schemeClr val="accent1"/>
          </a:lnRef>
          <a:fillRef idx="1">
            <a:schemeClr val="lt1"/>
          </a:fillRef>
          <a:effectRef idx="0">
            <a:schemeClr val="accent1"/>
          </a:effectRef>
          <a:fontRef idx="minor">
            <a:schemeClr val="dk1"/>
          </a:fontRef>
        </p:style>
      </p:pic>
      <p:cxnSp>
        <p:nvCxnSpPr>
          <p:cNvPr id="13" name="Straight Arrow Connector 12">
            <a:extLst>
              <a:ext uri="{FF2B5EF4-FFF2-40B4-BE49-F238E27FC236}">
                <a16:creationId xmlns:a16="http://schemas.microsoft.com/office/drawing/2014/main" id="{202CD7DB-28AF-8B7E-C211-BA986BE44571}"/>
              </a:ext>
            </a:extLst>
          </p:cNvPr>
          <p:cNvCxnSpPr>
            <a:cxnSpLocks/>
          </p:cNvCxnSpPr>
          <p:nvPr/>
        </p:nvCxnSpPr>
        <p:spPr>
          <a:xfrm>
            <a:off x="1066801" y="2837529"/>
            <a:ext cx="2382611" cy="1515835"/>
          </a:xfrm>
          <a:prstGeom prst="straightConnector1">
            <a:avLst/>
          </a:prstGeom>
          <a:ln w="38100">
            <a:solidFill>
              <a:srgbClr val="99009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81B3446-F91B-11B9-592C-567D0F33C679}"/>
              </a:ext>
            </a:extLst>
          </p:cNvPr>
          <p:cNvCxnSpPr>
            <a:cxnSpLocks/>
          </p:cNvCxnSpPr>
          <p:nvPr/>
        </p:nvCxnSpPr>
        <p:spPr>
          <a:xfrm>
            <a:off x="1076326" y="2837529"/>
            <a:ext cx="4647274" cy="1201506"/>
          </a:xfrm>
          <a:prstGeom prst="straightConnector1">
            <a:avLst/>
          </a:prstGeom>
          <a:ln w="38100">
            <a:solidFill>
              <a:srgbClr val="990099"/>
            </a:solidFill>
            <a:tailEnd type="triangle"/>
          </a:ln>
        </p:spPr>
        <p:style>
          <a:lnRef idx="1">
            <a:schemeClr val="accent1"/>
          </a:lnRef>
          <a:fillRef idx="0">
            <a:schemeClr val="accent1"/>
          </a:fillRef>
          <a:effectRef idx="0">
            <a:schemeClr val="accent1"/>
          </a:effectRef>
          <a:fontRef idx="minor">
            <a:schemeClr val="tx1"/>
          </a:fontRef>
        </p:style>
      </p:cxnSp>
      <p:sp>
        <p:nvSpPr>
          <p:cNvPr id="25" name="Google Shape;107;p16">
            <a:extLst>
              <a:ext uri="{FF2B5EF4-FFF2-40B4-BE49-F238E27FC236}">
                <a16:creationId xmlns:a16="http://schemas.microsoft.com/office/drawing/2014/main" id="{77B3801C-6E6A-0C93-91B6-2588BACFD5F8}"/>
              </a:ext>
            </a:extLst>
          </p:cNvPr>
          <p:cNvSpPr/>
          <p:nvPr/>
        </p:nvSpPr>
        <p:spPr>
          <a:xfrm>
            <a:off x="8905874" y="4019550"/>
            <a:ext cx="1524815" cy="970129"/>
          </a:xfrm>
          <a:custGeom>
            <a:avLst/>
            <a:gdLst/>
            <a:ahLst/>
            <a:cxnLst/>
            <a:rect l="l" t="t" r="r" b="b"/>
            <a:pathLst>
              <a:path w="39244" h="12717" extrusionOk="0">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600" dirty="0">
                <a:solidFill>
                  <a:srgbClr val="FFFFFF"/>
                </a:solidFill>
                <a:latin typeface="Calibri" panose="020F0502020204030204" pitchFamily="34" charset="0"/>
                <a:ea typeface="Calibri" panose="020F0502020204030204" pitchFamily="34" charset="0"/>
                <a:cs typeface="Calibri" panose="020F0502020204030204" pitchFamily="34" charset="0"/>
                <a:sym typeface="Fira Sans Extra Condensed"/>
              </a:rPr>
              <a:t>MK noteikumu  4. punkts</a:t>
            </a:r>
          </a:p>
        </p:txBody>
      </p:sp>
      <p:cxnSp>
        <p:nvCxnSpPr>
          <p:cNvPr id="31" name="Straight Arrow Connector 30">
            <a:extLst>
              <a:ext uri="{FF2B5EF4-FFF2-40B4-BE49-F238E27FC236}">
                <a16:creationId xmlns:a16="http://schemas.microsoft.com/office/drawing/2014/main" id="{11739B1C-4AF9-FEB8-3E1B-4576EAC5BE17}"/>
              </a:ext>
            </a:extLst>
          </p:cNvPr>
          <p:cNvCxnSpPr>
            <a:cxnSpLocks/>
          </p:cNvCxnSpPr>
          <p:nvPr/>
        </p:nvCxnSpPr>
        <p:spPr>
          <a:xfrm>
            <a:off x="9521562" y="3440417"/>
            <a:ext cx="0" cy="490507"/>
          </a:xfrm>
          <a:prstGeom prst="straightConnector1">
            <a:avLst/>
          </a:prstGeom>
          <a:ln w="38100">
            <a:solidFill>
              <a:srgbClr val="1B2BA5"/>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11B8488-1E49-0E71-43CB-4AA540470200}"/>
              </a:ext>
            </a:extLst>
          </p:cNvPr>
          <p:cNvSpPr/>
          <p:nvPr/>
        </p:nvSpPr>
        <p:spPr>
          <a:xfrm>
            <a:off x="504826" y="2543176"/>
            <a:ext cx="571500" cy="2603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
        <p:nvSpPr>
          <p:cNvPr id="35" name="Rectangle 34">
            <a:extLst>
              <a:ext uri="{FF2B5EF4-FFF2-40B4-BE49-F238E27FC236}">
                <a16:creationId xmlns:a16="http://schemas.microsoft.com/office/drawing/2014/main" id="{DBEA4BDB-7B7E-0494-840C-4ED32E04D604}"/>
              </a:ext>
            </a:extLst>
          </p:cNvPr>
          <p:cNvSpPr/>
          <p:nvPr/>
        </p:nvSpPr>
        <p:spPr>
          <a:xfrm>
            <a:off x="5734050" y="3860937"/>
            <a:ext cx="1009033" cy="41886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
        <p:nvSpPr>
          <p:cNvPr id="37" name="Rectangle 36">
            <a:extLst>
              <a:ext uri="{FF2B5EF4-FFF2-40B4-BE49-F238E27FC236}">
                <a16:creationId xmlns:a16="http://schemas.microsoft.com/office/drawing/2014/main" id="{FB25A2E2-E820-D7AE-7F3E-737DA5326C99}"/>
              </a:ext>
            </a:extLst>
          </p:cNvPr>
          <p:cNvSpPr/>
          <p:nvPr/>
        </p:nvSpPr>
        <p:spPr>
          <a:xfrm>
            <a:off x="3228975" y="4400549"/>
            <a:ext cx="800100" cy="3543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
        <p:nvSpPr>
          <p:cNvPr id="41" name="Rectangle 40">
            <a:extLst>
              <a:ext uri="{FF2B5EF4-FFF2-40B4-BE49-F238E27FC236}">
                <a16:creationId xmlns:a16="http://schemas.microsoft.com/office/drawing/2014/main" id="{B1EB7C46-D047-B4EA-70C3-FE7F3494AA4F}"/>
              </a:ext>
            </a:extLst>
          </p:cNvPr>
          <p:cNvSpPr/>
          <p:nvPr/>
        </p:nvSpPr>
        <p:spPr>
          <a:xfrm>
            <a:off x="6753231" y="2543175"/>
            <a:ext cx="5032366" cy="8272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lv-LV"/>
          </a:p>
        </p:txBody>
      </p:sp>
    </p:spTree>
    <p:extLst>
      <p:ext uri="{BB962C8B-B14F-4D97-AF65-F5344CB8AC3E}">
        <p14:creationId xmlns:p14="http://schemas.microsoft.com/office/powerpoint/2010/main" val="23772093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PT_AGENDA_PRESENTATION_DIVIDERS_CHECKED_TAG" val="0"/>
  <p:tag name="POWER_USER_CONTEXTUAL_SHAPES_AGENDA_DESIGNER" val="{&quot;Divider1&quot;:{&quot;Title&quot;:{&quot;AutoShapeType&quot;:1,&quot;Visible&quot;:-1,&quot;LockAspectRatio&quot;:0,&quot;CanUpdateAdjustments&quot;:true,&quot;Adjustment1&quot;:-1.0,&quot;Adjustment2&quot;:-1.0,&quot;CanManagePosition&quot;:true,&quot;Left&quot;:240.0,&quot;Top&quot;:216.0,&quot;Width&quot;:700.0,&quot;Height&quot;:108.0,&quot;Rotation&quot;:-1.0,&quot;TextFrame2AutoSize&quot;:1,&quot;TextFrameMarginTop&quot;:0.0,&quot;TextFrameMarginLeft&quot;:0.0,&quot;TextFrameMarginRight&quot;:0.0,&quot;TextFrameMarginBottom&quot;:0.0,&quot;TextFrameWordWrap&quot;:-1,&quot;TextFrameTextRangeFontSize&quot;:30.0,&quot;TextFrameTextRangeFontColorHexa&quot;:&quot;#000000&quot;,&quot;TextFrameTextRangeFontBold&quot;:0,&quot;TextFrameTextRangeFontItalic&quot;:0,&quot;TextFrameTextRangeFontUnderline&quot;:0,&quot;TextFrameVerticalAnchor&quot;:1,&quot;TextFrameHorizontalAnchor&quot;:1,&quot;TextFrameTextRangeParagraphFormatBulletType&quot;:0,&quot;TextFrameTextRangeParagraphs1ParagraphFormatAlignment&quot;:1,&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Number&quot;:{&quot;AutoShapeType&quot;:1,&quot;Visible&quot;:-1,&quot;LockAspectRatio&quot;:0,&quot;CanUpdateAdjustments&quot;:true,&quot;Adjustment1&quot;:-1.0,&quot;Adjustment2&quot;:-1.0,&quot;CanManagePosition&quot;:true,&quot;Left&quot;:115.2,&quot;Top&quot;:216.0,&quot;Width&quot;:81.0,&quot;Height&quot;:81.0,&quot;Rotation&quot;:-1.0,&quot;TextFrame2AutoSize&quot;:0,&quot;TextFrameMarginTop&quot;:0.0,&quot;TextFrameMarginLeft&quot;:0.0,&quot;TextFrameMarginRight&quot;:0.0,&quot;TextFrameMarginBottom&quot;:0.0,&quot;TextFrameWordWrap&quot;:0,&quot;TextFrameTextRangeFontSize&quot;:30.0,&quot;TextFrameTextRangeFontColorHexa&quot;:&quot;#FFFFFF&quot;,&quot;TextFrameTextRangeFontBold&quot;:0,&quot;TextFrameTextRangeFontItalic&quot;:0,&quot;TextFrameTextRangeFontUnderline&quot;:0,&quot;TextFrameVerticalAnchor&quot;:3,&quot;TextFrameHorizontalAnchor&quot;:2,&quot;TextFrameTextRangeParagraphFormatBulletType&quot;:0,&quot;TextFrameTextRangeParagraphs1ParagraphFormatAlignment&quot;:0,&quot;FillVisible&quot;:-1,&quot;FillForeColorHexa&quot;:&quot;#4F81BD&quot;,&quot;FillTransparency&quot;:0.0,&quot;LineVisible&quot;:0,&quot;LineForeColorHexa&quot;:null,&quot;LineWeight&quot;:0.0,&quot;LineDashStyle&quot;:1,&quot;LineEndArrowheadStyle&quot;:1,&quot;LineBeginArrowheadStyle&quot;:1,&quot;ShouldSendToBack&quot;:false,&quot;NeedsApplyToAll&quot;:true},&quot;Line&quot;:{&quot;AutoShapeType&quot;:1,&quot;Visible&quot;:-1,&quot;LockAspectRatio&quot;:0,&quot;CanUpdateAdjustments&quot;:true,&quot;Adjustment1&quot;:-1.0,&quot;Adjustment2&quot;:-1.0,&quot;CanManagePosition&quot;:true,&quot;Left&quot;:240.0,&quot;Top&quot;:331.0,&quot;Width&quot;:700.0,&quot;Height&quot;:0.0,&quot;Rotation&quot;:-1.0,&quot;TextFrame2AutoSize&quot;:0,&quot;TextFrameMarginTop&quot;:0.0,&quot;TextFrameMarginLeft&quot;:0.0,&quot;TextFrameMarginRight&quot;:0.0,&quot;TextFrameMarginBottom&quot;:0.0,&quot;TextFrameWordWrap&quot;:-1,&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0,&quot;FillVisible&quot;:0,&quot;FillForeColorHexa&quot;:null,&quot;FillTransparency&quot;:0.0,&quot;LineVisible&quot;:-1,&quot;LineForeColorHexa&quot;:&quot;#4F81BD&quot;,&quot;LineWeight&quot;:0.0,&quot;LineDashStyle&quot;:1,&quot;LineEndArrowheadStyle&quot;:1,&quot;LineBeginArrowheadStyle&quot;:1,&quot;ShouldSendToBack&quot;:false,&quot;NeedsApplyToAll&quot;:false}},&quot;TableOfContent1&quot;:{&quot;MarginLeft&quot;:76.8,&quot;MarginRight&quot;:76.79999,&quot;MarginTop&quot;:86.4,&quot;MarginBottom&quot;:21.599975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MarginTop&quot;:0.0,&quot;TextFrameMarginLeft&quot;:0.0,&quot;TextFrameMarginRight&quot;:0.0,&quot;TextFrameMarginBottom&quot;:0.0,&quot;TextFrameWordWrap&quot;:-1,&quot;TextFrameTextRangeFontSize&quot;:32.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1,&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7.0,&quot;TextFrameMarginRight&quot;:0.0,&quot;TextFrameMarginBottom&quot;:0.0,&quot;TextFrameWordWrap&quot;:-1,&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1,&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7.0,&quot;TextFrameMarginRight&quot;:0.0,&quot;TextFrameMarginBottom&quot;:0.0,&quot;TextFrameWordWrap&quot;:-1,&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1,&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7.0,&quot;TextFrameMarginRight&quot;:0.0,&quot;TextFrameMarginBottom&quot;:0.0,&quot;TextFrameWordWrap&quot;:-1,&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1,&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Back&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1,&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0,&quot;FillVisible&quot;:-1,&quot;FillForeColorHexa&quot;:&quot;#4F81BD&quot;,&quot;FillTransparency&quot;:0.0,&quot;LineVisible&quot;:0,&quot;LineForeColorHexa&quot;:null,&quot;LineWeight&quot;:0.0,&quot;LineDashStyle&quot;:1,&quot;LineEndArrowheadStyle&quot;:1,&quot;LineBeginArrowheadStyle&quot;:1,&quot;ShouldSendToBack&quot;:true,&quot;NeedsApplyToAll&quot;:false},&quot;Inactive&quot;:{&quot;AutoShapeType&quot;:1,&quot;Visible&quot;:0,&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0,&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CoverPage&quot;:{&quot;AutoShapeType&quot;:1,&quot;Visible&quot;:0,&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0,&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Number&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s1ParagraphFormatAlignment&quot;:0,&quot;FillVisible&quot;:-1,&quot;FillForeColorHexa&quot;:&quot;#4F81BD&quot;,&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s1ParagraphFormatAlignment&quot;:0,&quot;FillVisible&quot;:-1,&quot;FillForeColorHexa&quot;:&quot;#D9D9D9&quot;,&quot;FillTransparency&quot;:0.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s1ParagraphFormatAlignment&quot;:0,&quot;FillVisible&quot;:-1,&quot;FillForeColorHexa&quot;:&quot;#4F81BD&quot;,&quot;FillTransparency&quot;:0.0,&quot;LineVisible&quot;:0,&quot;LineForeColorHexa&quot;:null,&quot;LineWeight&quot;:0.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0,&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0,&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0,&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TableOfContent3&quot;:{&quot;MarginLeft&quot;:76.8,&quot;MarginRight&quot;:76.8,&quot;MarginTop&quot;:86.4,&quot;MarginBottom&quot;:21.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MarginTop&quot;:0.0,&quot;TextFrameMarginLeft&quot;:0.0,&quot;TextFrameMarginRight&quot;:0.0,&quot;TextFrameMarginBottom&quot;:0.0,&quot;TextFrameWordWrap&quot;:-1,&quot;TextFrameTextRangeFontSize&quot;:32.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1,&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7.0,&quot;TextFrameMarginRight&quot;:0.0,&quot;TextFrameMarginBottom&quot;:0.0,&quot;TextFrameWordWrap&quot;:-1,&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1,&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7.0,&quot;TextFrameMarginRight&quot;:0.0,&quot;TextFrameMarginBottom&quot;:0.0,&quot;TextFrameWordWrap&quot;:-1,&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1,&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7.0,&quot;TextFrameMarginRight&quot;:0.0,&quot;TextFrameMarginBottom&quot;:0.0,&quot;TextFrameWordWrap&quot;:-1,&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1,&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s1ParagraphFormatAlignment&quot;:0,&quot;FillVisible&quot;:-1,&quot;FillForeColorHexa&quot;:&quot;#4F81BD&quot;,&quot;FillTransparency&quot;:0.0,&quot;LineVisible&quot;:-1,&quot;LineForeColorHexa&quot;:&quot;#4F81BD&quot;,&quot;LineWeight&quot;:2.0,&quot;LineDashStyle&quot;:1,&quot;LineEndArrowheadStyle&quot;:1,&quot;LineBeginArrowheadStyle&quot;:1,&quot;ShouldSendToBack&quot;:false,&quot;NeedsApplyToAll&quot;:false},&quot;Inactiv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4F81BD&quot;,&quot;TextFrameTextRangeFontBold&quot;:-1,&quot;TextFrameTextRangeFontItalic&quot;:0,&quot;TextFrameTextRangeFontUnderline&quot;:0,&quot;TextFrameVerticalAnchor&quot;:3,&quot;TextFrameHorizontalAnchor&quot;:1,&quot;TextFrameTextRangeParagraphFormatBulletType&quot;:0,&quot;TextFrameTextRangeParagraphs1ParagraphFormatAlignment&quot;:0,&quot;FillVisible&quot;:-1,&quot;FillForeColorHexa&quot;:&quot;#FFFFFF&quot;,&quot;FillTransparency&quot;:0.0,&quot;LineVisible&quot;:-1,&quot;LineForeColorHexa&quot;:&quot;#4F81BD&quot;,&quot;LineWeight&quot;:2.0,&quot;LineDashStyle&quot;:1,&quot;LineEndArrowheadStyle&quot;:1,&quot;LineBeginArrowheadStyle&quot;:1,&quot;ShouldSendToBack&quot;:false,&quot;NeedsApplyToAll&quot;:false},&quot;CoverPag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s1ParagraphFormatAlignment&quot;:0,&quot;FillVisible&quot;:-1,&quot;FillForeColorHexa&quot;:&quot;#4F81BD&quot;,&quot;FillTransparency&quot;:0.0,&quot;LineVisible&quot;:-1,&quot;LineForeColorHexa&quot;:&quot;#4F81BD&quot;,&quot;LineWeight&quot;:2.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0,&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0,&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0,&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Lin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1,&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0,&quot;FillVisible&quot;:0,&quot;FillForeColorHexa&quot;:null,&quot;FillTransparency&quot;:0.0,&quot;LineVisible&quot;:-1,&quot;LineForeColorHexa&quot;:&quot;#4F81BD&quot;,&quot;LineWeight&quot;:2.0,&quot;LineDashStyle&quot;:1,&quot;LineEndArrowheadStyle&quot;:1,&quot;LineBeginArrowheadStyle&quot;:1,&quot;ShouldSendToBack&quot;:true,&quot;NeedsApplyToAll&quot;:false}},&quot;TableOfContent4&quot;:{&quot;MarginLeft&quot;:76.8,&quot;MarginRight&quot;:76.8,&quot;MarginTop&quot;:86.4,&quot;MarginBottom&quot;:21.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MarginTop&quot;:0.0,&quot;TextFrameMarginLeft&quot;:0.0,&quot;TextFrameMarginRight&quot;:0.0,&quot;TextFrameMarginBottom&quot;:0.0,&quot;TextFrameWordWrap&quot;:-1,&quot;TextFrameTextRangeFontSize&quot;:32.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1,&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7.0,&quot;TextFrameMarginRight&quot;:0.0,&quot;TextFrameMarginBottom&quot;:0.0,&quot;TextFrameWordWrap&quot;:-1,&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1,&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7.0,&quot;TextFrameMarginRight&quot;:0.0,&quot;TextFrameMarginBottom&quot;:0.0,&quot;TextFrameWordWrap&quot;:-1,&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1,&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7.0,&quot;TextFrameMarginRight&quot;:0.0,&quot;TextFrameMarginBottom&quot;:0.0,&quot;TextFrameWordWrap&quot;:-1,&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1,&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s1ParagraphFormatAlignment&quot;:0,&quot;FillVisible&quot;:-1,&quot;FillForeColorHexa&quot;:&quot;#4F81BD&quot;,&quot;FillTransparency&quot;:0.0,&quot;LineVisible&quot;:-1,&quot;LineForeColorHexa&quot;:&quot;#4F81BD&quot;,&quot;LineWeight&quot;:2.0,&quot;LineDashStyle&quot;:1,&quot;LineEndArrowheadStyle&quot;:1,&quot;LineBeginArrowheadStyle&quot;:1,&quot;ShouldSendToBack&quot;:false,&quot;NeedsApplyToAll&quot;:false},&quot;Inactiv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4F81BD&quot;,&quot;TextFrameTextRangeFontBold&quot;:-1,&quot;TextFrameTextRangeFontItalic&quot;:0,&quot;TextFrameTextRangeFontUnderline&quot;:0,&quot;TextFrameVerticalAnchor&quot;:3,&quot;TextFrameHorizontalAnchor&quot;:1,&quot;TextFrameTextRangeParagraphFormatBulletType&quot;:0,&quot;TextFrameTextRangeParagraphs1ParagraphFormatAlignment&quot;:0,&quot;FillVisible&quot;:-1,&quot;FillForeColorHexa&quot;:&quot;#FFFFFF&quot;,&quot;FillTransparency&quot;:0.0,&quot;LineVisible&quot;:-1,&quot;LineForeColorHexa&quot;:&quot;#4F81BD&quot;,&quot;LineWeight&quot;:2.0,&quot;LineDashStyle&quot;:1,&quot;LineEndArrowheadStyle&quot;:1,&quot;LineBeginArrowheadStyle&quot;:1,&quot;ShouldSendToBack&quot;:false,&quot;NeedsApplyToAll&quot;:false},&quot;CoverPag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s1ParagraphFormatAlignment&quot;:0,&quot;FillVisible&quot;:-1,&quot;FillForeColorHexa&quot;:&quot;#4F81BD&quot;,&quot;FillTransparency&quot;:0.0,&quot;LineVisible&quot;:-1,&quot;LineForeColorHexa&quot;:&quot;#4F81BD&quot;,&quot;LineWeight&quot;:2.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0,&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0,&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0,&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0,&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Arc&quot;:{&quot;AutoShapeType&quot;:25,&quot;Visible&quot;:-1,&quot;LockAspectRatio&quot;:0,&quot;CanUpdateAdjustments&quot;:false,&quot;Adjustment1&quot;:-1.0,&quot;Adjustment2&quot;:-1.0,&quot;CanManagePosition&quot;:false,&quot;Left&quot;:-1.0,&quot;Top&quot;:-1.0,&quot;Width&quot;:-1.0,&quot;Height&quot;:-1.0,&quot;Rotation&quot;:-1.0,&quot;TextFrame2AutoSize&quot;:0,&quot;TextFrameMarginTop&quot;:0.0,&quot;TextFrameMarginLeft&quot;:0.0,&quot;TextFrameMarginRight&quot;:0.0,&quot;TextFrameMarginBottom&quot;:0.0,&quot;TextFrameWordWrap&quot;:-1,&quot;TextFrameTextRangeFontSize&quot;:18.0,&quot;TextFrameTextRangeFontColorHexa&quot;:&quot;#000000&quot;,&quot;TextFrameTextRangeFontBold&quot;:0,&quot;TextFrameTextRangeFontItalic&quot;:0,&quot;TextFrameTextRangeFontUnderline&quot;:0,&quot;TextFrameVerticalAnchor&quot;:3,&quot;TextFrameHorizontalAnchor&quot;:1,&quot;TextFrameTextRangeParagraphFormatBulletType&quot;:0,&quot;TextFrameTextRangeParagraphs1ParagraphFormatAlignment&quot;:0,&quot;FillVisible&quot;:0,&quot;FillForeColorHexa&quot;:null,&quot;FillTransparency&quot;:0.0,&quot;LineVisible&quot;:-1,&quot;LineForeColorHexa&quot;:&quot;#4F81BD&quot;,&quot;LineWeight&quot;:2.0,&quot;LineDashStyle&quot;:1,&quot;LineEndArrowheadStyle&quot;:1,&quot;LineBeginArrowheadStyle&quot;:1,&quot;ShouldSendToBack&quot;:true,&quot;NeedsApplyToAll&quot;:false}}}"/>
  <p:tag name="POWER_USER_PPT_AGENDA_PRESENTATION_TABLE_OF_CONTENT_CHECKED_TAG" val="1"/>
  <p:tag name="POWER_USER_PPT_AGENDA_PRESENTATION_TITLE_TEXT_TAG" val="Agenda"/>
  <p:tag name="POWER_USER_PPT_AGENDA_PRESENTATION_SHOULD_CREATE_TABLE_OF_CONTENT_TAG" val="0"/>
  <p:tag name="POWER_USER_PPT_AGENDA_PRESENTATION_SHOW_SLIDE_NUMBERS_CHECKED_TAG" val="1"/>
  <p:tag name="POWER_USER_PPT_AGENDA_PRESENTATION_SHOW_SECTION_NUMBERS_CHECKED_TAG" val="1"/>
</p:tagLst>
</file>

<file path=ppt/tags/tag10.xml><?xml version="1.0" encoding="utf-8"?>
<p:tagLst xmlns:a="http://schemas.openxmlformats.org/drawingml/2006/main" xmlns:r="http://schemas.openxmlformats.org/officeDocument/2006/relationships" xmlns:p="http://schemas.openxmlformats.org/presentationml/2006/main">
  <p:tag name="POWER_USER_ID_TEMPLATES" val="Paper_clips"/>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lip-board"/>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lip-board"/>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lip-board"/>
</p:tagLst>
</file>

<file path=ppt/tags/tag14.xml><?xml version="1.0" encoding="utf-8"?>
<p:tagLst xmlns:a="http://schemas.openxmlformats.org/drawingml/2006/main" xmlns:r="http://schemas.openxmlformats.org/officeDocument/2006/relationships" xmlns:p="http://schemas.openxmlformats.org/presentationml/2006/main">
  <p:tag name="POWER_USER_ID_TEMPLATES" val="Paper_clips"/>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lip-board"/>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lip-board"/>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lip-board"/>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lip-board"/>
</p:tagLst>
</file>

<file path=ppt/tags/tag2.xml><?xml version="1.0" encoding="utf-8"?>
<p:tagLst xmlns:a="http://schemas.openxmlformats.org/drawingml/2006/main" xmlns:r="http://schemas.openxmlformats.org/officeDocument/2006/relationships" xmlns:p="http://schemas.openxmlformats.org/presentationml/2006/main">
  <p:tag name="POWER_USER_ID_TEMPLATES" val="Paper_clips"/>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lip-board"/>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lip-board"/>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lip-board"/>
</p:tagLst>
</file>

<file path=ppt/tags/tag6.xml><?xml version="1.0" encoding="utf-8"?>
<p:tagLst xmlns:a="http://schemas.openxmlformats.org/drawingml/2006/main" xmlns:r="http://schemas.openxmlformats.org/officeDocument/2006/relationships" xmlns:p="http://schemas.openxmlformats.org/presentationml/2006/main">
  <p:tag name="POWER_USER_ID_TEMPLATES" val="Paper_clips"/>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lip-board"/>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lip-board"/>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lip-board"/>
</p:tagLst>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a75a1d-8b78-49a6-8e4b-dbe94589a28d">
      <Terms xmlns="http://schemas.microsoft.com/office/infopath/2007/PartnerControls"/>
    </lcf76f155ced4ddcb4097134ff3c332f>
    <TaxCatchAll xmlns="42144e59-5907-413f-b624-803f3a022d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AE56773E04C54A8AAEC798B999D08D" ma:contentTypeVersion="16" ma:contentTypeDescription="Create a new document." ma:contentTypeScope="" ma:versionID="a8c0a6ef51c4202741ac7f2d538e8b85">
  <xsd:schema xmlns:xsd="http://www.w3.org/2001/XMLSchema" xmlns:xs="http://www.w3.org/2001/XMLSchema" xmlns:p="http://schemas.microsoft.com/office/2006/metadata/properties" xmlns:ns2="25a75a1d-8b78-49a6-8e4b-dbe94589a28d" xmlns:ns3="42144e59-5907-413f-b624-803f3a022d9b" targetNamespace="http://schemas.microsoft.com/office/2006/metadata/properties" ma:root="true" ma:fieldsID="70ce71153bee3b71918a281891b37a47" ns2:_="" ns3:_="">
    <xsd:import namespace="25a75a1d-8b78-49a6-8e4b-dbe94589a28d"/>
    <xsd:import namespace="42144e59-5907-413f-b624-803f3a022d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75a1d-8b78-49a6-8e4b-dbe94589a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79952b4-9163-4466-a728-aca91a51bc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44e59-5907-413f-b624-803f3a022d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02a1d4e-ea66-4807-90a5-c3aac3888af8}" ma:internalName="TaxCatchAll" ma:showField="CatchAllData" ma:web="42144e59-5907-413f-b624-803f3a022d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3A577B-65DB-4863-B9FB-5119581171A9}">
  <ds:schemaRefs>
    <ds:schemaRef ds:uri="25a75a1d-8b78-49a6-8e4b-dbe94589a28d"/>
    <ds:schemaRef ds:uri="42144e59-5907-413f-b624-803f3a022d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31D2BC-9D50-4111-A4B6-9EAD08C35CC4}">
  <ds:schemaRefs>
    <ds:schemaRef ds:uri="http://schemas.microsoft.com/sharepoint/v3/contenttype/forms"/>
  </ds:schemaRefs>
</ds:datastoreItem>
</file>

<file path=customXml/itemProps3.xml><?xml version="1.0" encoding="utf-8"?>
<ds:datastoreItem xmlns:ds="http://schemas.openxmlformats.org/officeDocument/2006/customXml" ds:itemID="{62C83713-C5AB-432B-B3C0-F02FE24C4148}"/>
</file>

<file path=docProps/app.xml><?xml version="1.0" encoding="utf-8"?>
<Properties xmlns="http://schemas.openxmlformats.org/officeDocument/2006/extended-properties" xmlns:vt="http://schemas.openxmlformats.org/officeDocument/2006/docPropsVTypes">
  <Template>89_Prezentacija_templateLV</Template>
  <TotalTime>10751</TotalTime>
  <Words>2694</Words>
  <Application>Microsoft Office PowerPoint</Application>
  <PresentationFormat>Widescreen</PresentationFormat>
  <Paragraphs>360</Paragraphs>
  <Slides>38</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Wingdings</vt:lpstr>
      <vt:lpstr>Times New Roman</vt:lpstr>
      <vt:lpstr>Symbol</vt:lpstr>
      <vt:lpstr>Cambria Math</vt:lpstr>
      <vt:lpstr>Verdana</vt:lpstr>
      <vt:lpstr>Calibri</vt:lpstr>
      <vt:lpstr>Arial</vt:lpstr>
      <vt:lpstr>89_Prezentacija_templateLV</vt:lpstr>
      <vt:lpstr>2.1.1.6. specifiskā atbalsta mērķa "Energoefektivitātes veicināšana un siltumnīcefekta gāzu emisiju samazināšana"  2.1.1.6. pasākuma  "Pašvaldību ēku energoefektivitātes paaugstināšana" 2. atlases kārtas</vt:lpstr>
      <vt:lpstr>PowerPoint Presentation</vt:lpstr>
      <vt:lpstr>PowerPoint Presentation</vt:lpstr>
      <vt:lpstr>PowerPoint Presentation</vt:lpstr>
      <vt:lpstr>Projekta iesnieguma sagatavošana (2)​</vt:lpstr>
      <vt:lpstr>Projekta iesnieguma sagatavošana (3)​</vt:lpstr>
      <vt:lpstr>Projekta iesnieguma sagatavošana (4)</vt:lpstr>
      <vt:lpstr>PowerPoint Presentation</vt:lpstr>
      <vt:lpstr>PowerPoint Presentation</vt:lpstr>
      <vt:lpstr>PowerPoint Presentation</vt:lpstr>
      <vt:lpstr>HP “Nenodarīt būtisku kaitējumu”  (specifiskais atbilstības kritērijs Nr. 3.3)</vt:lpstr>
      <vt:lpstr>HP “Nenodarīt būtisku kaitējumu”  (specifiskais atbilstības kritērijs Nr. 3.3)</vt:lpstr>
      <vt:lpstr>HP “Klimatdrošināšana” un “Energoefektivitāte pirmajā vietā” (specifiskais atbilstības kritērijs Nr. 3.4)</vt:lpstr>
      <vt:lpstr>HP “Vienlīdzība, iekļaušana, nediskriminācija un pamattiesību ievērošana” (specifiskais atbilstības kritērijs Nr. 3.5)</vt:lpstr>
      <vt:lpstr>PowerPoint Presentation</vt:lpstr>
      <vt:lpstr>Projekta iesnieguma sagatavošana (9)​ </vt:lpstr>
      <vt:lpstr>PowerPoint Presentation</vt:lpstr>
      <vt:lpstr>PowerPoint Presentation</vt:lpstr>
      <vt:lpstr>PowerPoint Presentation</vt:lpstr>
      <vt:lpstr>PowerPoint Presentation</vt:lpstr>
      <vt:lpstr>PowerPoint Presentation</vt:lpstr>
      <vt:lpstr>PowerPoint Presentation</vt:lpstr>
      <vt:lpstr>Vērtēšanas kārtība (1)​</vt:lpstr>
      <vt:lpstr>Vērtēšanas kārtība (2)​</vt:lpstr>
      <vt:lpstr>Vērtēšanas kārtība (3)​</vt:lpstr>
      <vt:lpstr>Vērtēšanas kārtība (4)​</vt:lpstr>
      <vt:lpstr>Vērtēšanas kārtība (5)​</vt:lpstr>
      <vt:lpstr>Vērtēšanas kārtība (6)​</vt:lpstr>
      <vt:lpstr>Vērtēšanas kārtība (7)​</vt:lpstr>
      <vt:lpstr>Vērtēšanas kārtība (8)​</vt:lpstr>
      <vt:lpstr>Vērtēšanas kārtība (9)​</vt:lpstr>
      <vt:lpstr>Vērtēšanas kārtība (10)​</vt:lpstr>
      <vt:lpstr>Vērtēšanas kārtība (11)​</vt:lpstr>
      <vt:lpstr>Vērtēšanas kārtība (12)​</vt:lpstr>
      <vt:lpstr>Vērtēšanas kārtība (13)​</vt:lpstr>
      <vt:lpstr>Vērtēšanas kārtība (14)​</vt:lpstr>
      <vt:lpstr>Vērtēšanas kārtība (15)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Ieva Šakena</cp:lastModifiedBy>
  <cp:revision>5</cp:revision>
  <dcterms:created xsi:type="dcterms:W3CDTF">2014-11-20T14:46:47Z</dcterms:created>
  <dcterms:modified xsi:type="dcterms:W3CDTF">2024-12-17T21:07:55Z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0x010100CCAE56773E04C54A8AAEC798B999D08D</vt:lpwstr>
  </property>
  <property fmtid="{D5CDD505-2E9C-101B-9397-08002B2CF9AE}" pid="3" name="MediaServiceImageTags">
    <vt:lpwstr/>
  </property>
</Properties>
</file>